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Palatino Linotyp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latinoLinotype-bold.fntdata"/><Relationship Id="rId30" Type="http://schemas.openxmlformats.org/officeDocument/2006/relationships/font" Target="fonts/PalatinoLinotype-regular.fntdata"/><Relationship Id="rId11" Type="http://schemas.openxmlformats.org/officeDocument/2006/relationships/slide" Target="slides/slide5.xml"/><Relationship Id="rId33" Type="http://schemas.openxmlformats.org/officeDocument/2006/relationships/font" Target="fonts/PalatinoLinotype-boldItalic.fntdata"/><Relationship Id="rId10" Type="http://schemas.openxmlformats.org/officeDocument/2006/relationships/slide" Target="slides/slide4.xml"/><Relationship Id="rId32" Type="http://schemas.openxmlformats.org/officeDocument/2006/relationships/font" Target="fonts/PalatinoLinotype-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mf.org/en/Blogs/Articles/2024/04/09/rising-cyber-threats-pose-serious-concerns-for-financial-stabilit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1" Type="http://schemas.openxmlformats.org/officeDocument/2006/relationships/hyperlink" Target="https://www.cnbc.com/quotes/SQ/" TargetMode="External"/><Relationship Id="rId10" Type="http://schemas.openxmlformats.org/officeDocument/2006/relationships/hyperlink" Target="https://www.cnbc.com/quotes/SQ/" TargetMode="External"/><Relationship Id="rId13" Type="http://schemas.openxmlformats.org/officeDocument/2006/relationships/hyperlink" Target="https://www.cnbc.com/quotes/PYPL/" TargetMode="External"/><Relationship Id="rId12" Type="http://schemas.openxmlformats.org/officeDocument/2006/relationships/hyperlink" Target="https://www.cnbc.com/quotes/PYPL/" TargetMode="External"/><Relationship Id="rId1" Type="http://schemas.openxmlformats.org/officeDocument/2006/relationships/notesMaster" Target="../notesMasters/notesMaster1.xml"/><Relationship Id="rId2" Type="http://schemas.openxmlformats.org/officeDocument/2006/relationships/hyperlink" Target="https://news.bloomberglaw.com/banking-law/a-fintechs-collapse-raises-questions-about-a-hot-business-model" TargetMode="External"/><Relationship Id="rId3" Type="http://schemas.openxmlformats.org/officeDocument/2006/relationships/hyperlink" Target="https://augaf.com/reasons-fintech-collapse-unsuccessful-models-why-falling-growth-prospects/" TargetMode="External"/><Relationship Id="rId4" Type="http://schemas.openxmlformats.org/officeDocument/2006/relationships/hyperlink" Target="https://www.reddit.com/r/yotta/comments/1dtk7z6/lol/#lightbox" TargetMode="External"/><Relationship Id="rId9" Type="http://schemas.openxmlformats.org/officeDocument/2006/relationships/hyperlink" Target="https://www.cnbc.com/2024/06/01/synapse-bankruptcy-yotta-accounts-locked.html" TargetMode="External"/><Relationship Id="rId15" Type="http://schemas.openxmlformats.org/officeDocument/2006/relationships/hyperlink" Target="https://www.cnbc.com/2024/05/14/chime-cnbc-disruptor-50.html" TargetMode="External"/><Relationship Id="rId14" Type="http://schemas.openxmlformats.org/officeDocument/2006/relationships/hyperlink" Target="https://www.cnbc.com/2024/05/14/chime-cnbc-disruptor-50.html" TargetMode="External"/><Relationship Id="rId5" Type="http://schemas.openxmlformats.org/officeDocument/2006/relationships/hyperlink" Target="https://www.reddit.com/r/yotta/comments/1dtk7z6/lol/#lightbox" TargetMode="External"/><Relationship Id="rId6" Type="http://schemas.openxmlformats.org/officeDocument/2006/relationships/hyperlink" Target="https://www.cnbc.com/2024/06/07/synapse-bankruptcy-trustee-85-million-of-customer-savings-is-missing.html" TargetMode="External"/><Relationship Id="rId7" Type="http://schemas.openxmlformats.org/officeDocument/2006/relationships/hyperlink" Target="https://www.cnbc.com/2024/06/07/synapse-bankruptcy-trustee-85-million-of-customer-savings-is-missing.html" TargetMode="External"/><Relationship Id="rId8" Type="http://schemas.openxmlformats.org/officeDocument/2006/relationships/hyperlink" Target="https://www.cnbc.com/2024/06/01/synapse-bankruptcy-yotta-accounts-locked.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ee-fintech.com/index.php/2016/04/26/accenture-releases-a-report-on-the-evolving-landscape-of-fintech-ecosyste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ed87b4b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eed87b4b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dd4e8ed0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dd4e8ed0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dd4e8ed0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dd4e8ed0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3d0e500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f3d0e500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https://www.imf.org/en/Blogs/Articles/2024/04/09/rising-cyber-threats-pose-serious-concerns-for-financial-stability</a:t>
            </a:r>
            <a:endParaRPr/>
          </a:p>
          <a:p>
            <a:pPr indent="0" lvl="0" marL="0" rtl="0" algn="l">
              <a:spcBef>
                <a:spcPts val="0"/>
              </a:spcBef>
              <a:spcAft>
                <a:spcPts val="0"/>
              </a:spcAft>
              <a:buNone/>
            </a:pPr>
            <a:r>
              <a:rPr lang="en"/>
              <a:t>Global Financial Stability Report 2024</a:t>
            </a:r>
            <a:endParaRPr/>
          </a:p>
          <a:p>
            <a:pPr indent="0" lvl="0" marL="0" rtl="0" algn="l">
              <a:spcBef>
                <a:spcPts val="0"/>
              </a:spcBef>
              <a:spcAft>
                <a:spcPts val="0"/>
              </a:spcAft>
              <a:buNone/>
            </a:pPr>
            <a:r>
              <a:rPr lang="en"/>
              <a:t>file:///Users/a/Desktop/text.pdf</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be4797262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1be4797262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be45e05a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1be45e05a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https://www.oliverwyman.com/our-expertise/insights/2024/may/bank-fintech-synergy-can-drive-m-a-success.html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be4797262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1be479726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be4797262_0_9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1be4797262_0_9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296" name="Google Shape;296;g21be4797262_0_90: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1be479726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1be479726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eed87b4b8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eed87b4b8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1be4797262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1be4797262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https://fastercapital.com/content/Loan-Video-Analytics--How-to-Analyze-and-Optimize-Your-Loan-Video-and-Image-Content.html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dd4e8ed0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dd4e8ed0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1be479726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1be479726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edd4e8ed0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edd4e8ed0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edd4e8ed0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edd4e8ed0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u="sng">
                <a:solidFill>
                  <a:srgbClr val="0097A7"/>
                </a:solidFill>
                <a:hlinkClick r:id="rId2">
                  <a:extLst>
                    <a:ext uri="{A12FA001-AC4F-418D-AE19-62706E023703}">
                      <ahyp:hlinkClr val="tx"/>
                    </a:ext>
                  </a:extLst>
                </a:hlinkClick>
              </a:rPr>
              <a:t>https://news.bloomberglaw.com/banking-law/a-fintechs-collapse-raises-questions-about-a-hot-business-model</a:t>
            </a:r>
            <a:endParaRPr sz="7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u="sng">
                <a:solidFill>
                  <a:srgbClr val="0097A7"/>
                </a:solidFill>
                <a:hlinkClick r:id="rId3">
                  <a:extLst>
                    <a:ext uri="{A12FA001-AC4F-418D-AE19-62706E023703}">
                      <ahyp:hlinkClr val="tx"/>
                    </a:ext>
                  </a:extLst>
                </a:hlinkClick>
              </a:rPr>
              <a:t>https://augaf.com/reasons-fintech-collapse-unsuccessful-models-why-falling-growth-prospects/</a:t>
            </a:r>
            <a:endParaRPr sz="7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273050" lvl="0" marL="457200" rtl="0" algn="l">
              <a:lnSpc>
                <a:spcPct val="115000"/>
              </a:lnSpc>
              <a:spcBef>
                <a:spcPts val="1200"/>
              </a:spcBef>
              <a:spcAft>
                <a:spcPts val="0"/>
              </a:spcAft>
              <a:buClr>
                <a:schemeClr val="dk1"/>
              </a:buClr>
              <a:buSzPts val="700"/>
              <a:buChar char="●"/>
            </a:pPr>
            <a:r>
              <a:rPr lang="en" sz="700">
                <a:solidFill>
                  <a:schemeClr val="dk1"/>
                </a:solidFill>
              </a:rPr>
              <a:t>The collapse of middleman Synapse has revealed fintech’s promise of safety as a mirage. More than 100,000 Americans with $265 million in deposits have been locked out of their accounts.</a:t>
            </a: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lang="en" sz="700">
                <a:solidFill>
                  <a:schemeClr val="dk1"/>
                </a:solidFill>
              </a:rPr>
              <a:t>The implications of this disaster may be far-reaching. The most popular banking apps in the country, including Block’s Cash App, PayPal and Chime, partner with banks instead of owning them.</a:t>
            </a: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lang="en" sz="900">
                <a:solidFill>
                  <a:schemeClr val="dk1"/>
                </a:solidFill>
              </a:rPr>
              <a:t>The startups prominently</a:t>
            </a:r>
            <a:r>
              <a:rPr lang="en" sz="900">
                <a:solidFill>
                  <a:schemeClr val="dk1"/>
                </a:solidFill>
                <a:uFill>
                  <a:noFill/>
                </a:uFill>
                <a:hlinkClick r:id="rId4">
                  <a:extLst>
                    <a:ext uri="{A12FA001-AC4F-418D-AE19-62706E023703}">
                      <ahyp:hlinkClr val="tx"/>
                    </a:ext>
                  </a:extLst>
                </a:hlinkClick>
              </a:rPr>
              <a:t> </a:t>
            </a:r>
            <a:r>
              <a:rPr lang="en" sz="900" u="sng">
                <a:solidFill>
                  <a:srgbClr val="0097A7"/>
                </a:solidFill>
                <a:hlinkClick r:id="rId5">
                  <a:extLst>
                    <a:ext uri="{A12FA001-AC4F-418D-AE19-62706E023703}">
                      <ahyp:hlinkClr val="tx"/>
                    </a:ext>
                  </a:extLst>
                </a:hlinkClick>
              </a:rPr>
              <a:t>displayed</a:t>
            </a:r>
            <a:r>
              <a:rPr lang="en" sz="900">
                <a:solidFill>
                  <a:schemeClr val="dk1"/>
                </a:solidFill>
              </a:rPr>
              <a:t> protections afforded by the Federal Deposit Insurance Corp., lending credibility to their novel offerings. Starting May 11, more than 100,000 Americans with</a:t>
            </a:r>
            <a:r>
              <a:rPr lang="en" sz="900">
                <a:solidFill>
                  <a:schemeClr val="dk1"/>
                </a:solidFill>
                <a:uFill>
                  <a:noFill/>
                </a:uFill>
                <a:hlinkClick r:id="rId6">
                  <a:extLst>
                    <a:ext uri="{A12FA001-AC4F-418D-AE19-62706E023703}">
                      <ahyp:hlinkClr val="tx"/>
                    </a:ext>
                  </a:extLst>
                </a:hlinkClick>
              </a:rPr>
              <a:t> </a:t>
            </a:r>
            <a:r>
              <a:rPr lang="en" sz="900" u="sng">
                <a:solidFill>
                  <a:srgbClr val="0097A7"/>
                </a:solidFill>
                <a:hlinkClick r:id="rId7">
                  <a:extLst>
                    <a:ext uri="{A12FA001-AC4F-418D-AE19-62706E023703}">
                      <ahyp:hlinkClr val="tx"/>
                    </a:ext>
                  </a:extLst>
                </a:hlinkClick>
              </a:rPr>
              <a:t>$265 million</a:t>
            </a:r>
            <a:r>
              <a:rPr lang="en" sz="900">
                <a:solidFill>
                  <a:schemeClr val="dk1"/>
                </a:solidFill>
              </a:rPr>
              <a:t> in deposits were locked out of their accounts. Roughly 85,000 of those customers were at Yotta alone,</a:t>
            </a:r>
            <a:r>
              <a:rPr lang="en" sz="900">
                <a:solidFill>
                  <a:schemeClr val="dk1"/>
                </a:solidFill>
                <a:uFill>
                  <a:noFill/>
                </a:uFill>
                <a:hlinkClick r:id="rId8">
                  <a:extLst>
                    <a:ext uri="{A12FA001-AC4F-418D-AE19-62706E023703}">
                      <ahyp:hlinkClr val="tx"/>
                    </a:ext>
                  </a:extLst>
                </a:hlinkClick>
              </a:rPr>
              <a:t> </a:t>
            </a:r>
            <a:r>
              <a:rPr lang="en" sz="900" u="sng">
                <a:solidFill>
                  <a:srgbClr val="0097A7"/>
                </a:solidFill>
                <a:hlinkClick r:id="rId9">
                  <a:extLst>
                    <a:ext uri="{A12FA001-AC4F-418D-AE19-62706E023703}">
                      <ahyp:hlinkClr val="tx"/>
                    </a:ext>
                  </a:extLst>
                </a:hlinkClick>
              </a:rPr>
              <a:t>according</a:t>
            </a:r>
            <a:r>
              <a:rPr lang="en" sz="900">
                <a:solidFill>
                  <a:schemeClr val="dk1"/>
                </a:solidFill>
              </a:rPr>
              <a:t> to the startup’s co-founder, Adam Moelis.</a:t>
            </a:r>
            <a:endParaRPr sz="9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900">
                <a:solidFill>
                  <a:schemeClr val="dk1"/>
                </a:solidFill>
              </a:rPr>
              <a:t>The most popular finance apps in the country, including</a:t>
            </a:r>
            <a:r>
              <a:rPr lang="en" sz="900">
                <a:solidFill>
                  <a:schemeClr val="dk1"/>
                </a:solidFill>
                <a:uFill>
                  <a:noFill/>
                </a:uFill>
                <a:hlinkClick r:id="rId10">
                  <a:extLst>
                    <a:ext uri="{A12FA001-AC4F-418D-AE19-62706E023703}">
                      <ahyp:hlinkClr val="tx"/>
                    </a:ext>
                  </a:extLst>
                </a:hlinkClick>
              </a:rPr>
              <a:t> </a:t>
            </a:r>
            <a:r>
              <a:rPr lang="en" sz="900" u="sng">
                <a:solidFill>
                  <a:srgbClr val="0097A7"/>
                </a:solidFill>
                <a:hlinkClick r:id="rId11">
                  <a:extLst>
                    <a:ext uri="{A12FA001-AC4F-418D-AE19-62706E023703}">
                      <ahyp:hlinkClr val="tx"/>
                    </a:ext>
                  </a:extLst>
                </a:hlinkClick>
              </a:rPr>
              <a:t>Block’s</a:t>
            </a:r>
            <a:r>
              <a:rPr lang="en" sz="900">
                <a:solidFill>
                  <a:schemeClr val="dk1"/>
                </a:solidFill>
              </a:rPr>
              <a:t> Cash App,</a:t>
            </a:r>
            <a:r>
              <a:rPr lang="en" sz="900">
                <a:solidFill>
                  <a:schemeClr val="dk1"/>
                </a:solidFill>
                <a:uFill>
                  <a:noFill/>
                </a:uFill>
                <a:hlinkClick r:id="rId12">
                  <a:extLst>
                    <a:ext uri="{A12FA001-AC4F-418D-AE19-62706E023703}">
                      <ahyp:hlinkClr val="tx"/>
                    </a:ext>
                  </a:extLst>
                </a:hlinkClick>
              </a:rPr>
              <a:t> </a:t>
            </a:r>
            <a:r>
              <a:rPr lang="en" sz="900" u="sng">
                <a:solidFill>
                  <a:srgbClr val="0097A7"/>
                </a:solidFill>
                <a:hlinkClick r:id="rId13">
                  <a:extLst>
                    <a:ext uri="{A12FA001-AC4F-418D-AE19-62706E023703}">
                      <ahyp:hlinkClr val="tx"/>
                    </a:ext>
                  </a:extLst>
                </a:hlinkClick>
              </a:rPr>
              <a:t>PayPal</a:t>
            </a:r>
            <a:r>
              <a:rPr lang="en" sz="900">
                <a:solidFill>
                  <a:schemeClr val="dk1"/>
                </a:solidFill>
              </a:rPr>
              <a:t> and</a:t>
            </a:r>
            <a:r>
              <a:rPr lang="en" sz="900">
                <a:solidFill>
                  <a:schemeClr val="dk1"/>
                </a:solidFill>
                <a:uFill>
                  <a:noFill/>
                </a:uFill>
                <a:hlinkClick r:id="rId14">
                  <a:extLst>
                    <a:ext uri="{A12FA001-AC4F-418D-AE19-62706E023703}">
                      <ahyp:hlinkClr val="tx"/>
                    </a:ext>
                  </a:extLst>
                </a:hlinkClick>
              </a:rPr>
              <a:t> </a:t>
            </a:r>
            <a:r>
              <a:rPr lang="en" sz="900" u="sng">
                <a:solidFill>
                  <a:srgbClr val="0097A7"/>
                </a:solidFill>
                <a:hlinkClick r:id="rId15">
                  <a:extLst>
                    <a:ext uri="{A12FA001-AC4F-418D-AE19-62706E023703}">
                      <ahyp:hlinkClr val="tx"/>
                    </a:ext>
                  </a:extLst>
                </a:hlinkClick>
              </a:rPr>
              <a:t>Chime</a:t>
            </a:r>
            <a:r>
              <a:rPr lang="en" sz="900">
                <a:solidFill>
                  <a:schemeClr val="dk1"/>
                </a:solidFill>
              </a:rPr>
              <a:t>, partner with banks instead of owning them. They account for 60% of all new fintech account openings, according to data provider Curinos. Block and PayPal are publicly traded; Chime is expected to launch an IPO next year.</a:t>
            </a:r>
            <a:endParaRPr sz="900">
              <a:solidFill>
                <a:schemeClr val="dk1"/>
              </a:solidFill>
            </a:endParaRPr>
          </a:p>
          <a:p>
            <a:pPr indent="0" lvl="0" marL="0" rtl="0" algn="l">
              <a:spcBef>
                <a:spcPts val="120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be479726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1be4797262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dd4e8ed04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edd4e8ed0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rPr>
              <a:t>https://www.mckinsey.com/industries/financial-services/our-insights/fintechs-a-new-paradigm-of-growth</a:t>
            </a:r>
            <a:endParaRPr sz="900">
              <a:solidFill>
                <a:schemeClr val="dk1"/>
              </a:solidFill>
            </a:endParaRPr>
          </a:p>
          <a:p>
            <a:pPr indent="0" lvl="0" marL="0" rtl="0" algn="l">
              <a:spcBef>
                <a:spcPts val="0"/>
              </a:spcBef>
              <a:spcAft>
                <a:spcPts val="0"/>
              </a:spcAft>
              <a:buNone/>
            </a:pPr>
            <a:r>
              <a:rPr lang="en" sz="900" u="sng">
                <a:solidFill>
                  <a:schemeClr val="hlink"/>
                </a:solidFill>
                <a:hlinkClick r:id="rId2"/>
              </a:rPr>
              <a:t>http://www.cee-fintech.com/index.php/2016/04/26/accenture-releases-a-report-on-the-evolving-landscape-of-fintech-ecosystem/</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Banks’ Patenting as an Answer to Emerging Fintech and Bigtech Competition: A Cross-Country Empirical Study</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Oskar Kowalewski, Paweł Pisany</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Fintech, Pandemic, and the Financial System: Challenges and</a:t>
            </a:r>
            <a:endParaRPr sz="7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Vives, X., 2017. The impact of FinTech on banking. European Economy, (2), pp.97-105.</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Navaretti, G.B., Calzolari, G., Mansilla-Fernandez, J.M. and Pozzolo, A.F., 2018. Fintech and banking. Friends or foes?. Friends or Foes.</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Murinde, V., Rizopoulos, E. and Zachariadis, M., 2022. The impact of the FinTech revolution on the future of banking: Opportunities and risks. International review of financial analysis, 81, p.102103.</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[BCG Report] https://www.bcg.com/publications/2023/future-of-fintech-and-banking</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1be4797262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1be4797262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e9caded5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ee9caded5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https://www.imf.org/en/News/Articles/2023/10/03/pr23332-imf-releases-the-2023-financial-access-survey-results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1be4797262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1be4797262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1be4797262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1be4797262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e9caded5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e9caded5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 name="Google Shape;87;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58.png"/><Relationship Id="rId5"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33.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4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4.png"/><Relationship Id="rId11" Type="http://schemas.openxmlformats.org/officeDocument/2006/relationships/image" Target="../media/image55.png"/><Relationship Id="rId10"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hyperlink" Target="https://www.wsj.com/articles/what-your-face-may-tell-lenders-about-whether-youre-creditworthy-11560218700" TargetMode="External"/><Relationship Id="rId9" Type="http://schemas.openxmlformats.org/officeDocument/2006/relationships/hyperlink" Target="https://www.wsj.com/articles/want-a-loan-in-china-keep-your-phone-charged-1491474250" TargetMode="External"/><Relationship Id="rId5" Type="http://schemas.openxmlformats.org/officeDocument/2006/relationships/hyperlink" Target="https://www.wsj.com/articles/what-your-face-may-tell-lenders-about-whether-youre-creditworthy-11560218700" TargetMode="External"/><Relationship Id="rId6" Type="http://schemas.openxmlformats.org/officeDocument/2006/relationships/image" Target="../media/image63.png"/><Relationship Id="rId7" Type="http://schemas.openxmlformats.org/officeDocument/2006/relationships/image" Target="../media/image52.png"/><Relationship Id="rId8" Type="http://schemas.openxmlformats.org/officeDocument/2006/relationships/hyperlink" Target="https://www.wsj.com/articles/want-a-loan-in-china-keep-your-phone-charged-1491474250" TargetMode="External"/><Relationship Id="rId11" Type="http://schemas.openxmlformats.org/officeDocument/2006/relationships/hyperlink" Target="https://fastercapital.com/content/Financial-Institutions--What-Financial-Institutions-Look-for-Beyond-Credit-Inquiries.html" TargetMode="External"/><Relationship Id="rId10" Type="http://schemas.openxmlformats.org/officeDocument/2006/relationships/image" Target="../media/image62.png"/><Relationship Id="rId12"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cnbc.com/quotes/SQ/" TargetMode="External"/><Relationship Id="rId4" Type="http://schemas.openxmlformats.org/officeDocument/2006/relationships/hyperlink" Target="https://www.cnbc.com/quotes/PYPL/" TargetMode="External"/><Relationship Id="rId5" Type="http://schemas.openxmlformats.org/officeDocument/2006/relationships/hyperlink" Target="https://www.cnbc.com/2024/05/14/chime-cnbc-disruptor-50.html" TargetMode="External"/><Relationship Id="rId6"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0" Type="http://schemas.openxmlformats.org/officeDocument/2006/relationships/image" Target="../media/image9.png"/><Relationship Id="rId22" Type="http://schemas.openxmlformats.org/officeDocument/2006/relationships/image" Target="../media/image17.png"/><Relationship Id="rId21" Type="http://schemas.openxmlformats.org/officeDocument/2006/relationships/image" Target="../media/image16.png"/><Relationship Id="rId24" Type="http://schemas.openxmlformats.org/officeDocument/2006/relationships/image" Target="../media/image35.png"/><Relationship Id="rId23"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 Id="rId26" Type="http://schemas.openxmlformats.org/officeDocument/2006/relationships/image" Target="../media/image26.png"/><Relationship Id="rId25" Type="http://schemas.openxmlformats.org/officeDocument/2006/relationships/image" Target="../media/image21.png"/><Relationship Id="rId28" Type="http://schemas.openxmlformats.org/officeDocument/2006/relationships/image" Target="../media/image27.png"/><Relationship Id="rId27" Type="http://schemas.openxmlformats.org/officeDocument/2006/relationships/image" Target="../media/image25.png"/><Relationship Id="rId5" Type="http://schemas.openxmlformats.org/officeDocument/2006/relationships/image" Target="../media/image37.png"/><Relationship Id="rId6" Type="http://schemas.openxmlformats.org/officeDocument/2006/relationships/image" Target="../media/image6.png"/><Relationship Id="rId29"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22.png"/><Relationship Id="rId31" Type="http://schemas.openxmlformats.org/officeDocument/2006/relationships/image" Target="../media/image24.png"/><Relationship Id="rId30" Type="http://schemas.openxmlformats.org/officeDocument/2006/relationships/image" Target="../media/image29.png"/><Relationship Id="rId11" Type="http://schemas.openxmlformats.org/officeDocument/2006/relationships/image" Target="../media/image14.png"/><Relationship Id="rId33" Type="http://schemas.openxmlformats.org/officeDocument/2006/relationships/image" Target="../media/image23.png"/><Relationship Id="rId10" Type="http://schemas.openxmlformats.org/officeDocument/2006/relationships/image" Target="../media/image10.png"/><Relationship Id="rId32" Type="http://schemas.openxmlformats.org/officeDocument/2006/relationships/image" Target="../media/image28.png"/><Relationship Id="rId13" Type="http://schemas.openxmlformats.org/officeDocument/2006/relationships/image" Target="../media/image11.png"/><Relationship Id="rId35" Type="http://schemas.openxmlformats.org/officeDocument/2006/relationships/image" Target="../media/image20.png"/><Relationship Id="rId12" Type="http://schemas.openxmlformats.org/officeDocument/2006/relationships/image" Target="../media/image4.png"/><Relationship Id="rId34" Type="http://schemas.openxmlformats.org/officeDocument/2006/relationships/image" Target="../media/image32.png"/><Relationship Id="rId15" Type="http://schemas.openxmlformats.org/officeDocument/2006/relationships/image" Target="../media/image12.png"/><Relationship Id="rId14" Type="http://schemas.openxmlformats.org/officeDocument/2006/relationships/image" Target="../media/image15.png"/><Relationship Id="rId36" Type="http://schemas.openxmlformats.org/officeDocument/2006/relationships/image" Target="../media/image31.png"/><Relationship Id="rId17" Type="http://schemas.openxmlformats.org/officeDocument/2006/relationships/image" Target="../media/image5.png"/><Relationship Id="rId16" Type="http://schemas.openxmlformats.org/officeDocument/2006/relationships/image" Target="../media/image2.png"/><Relationship Id="rId19" Type="http://schemas.openxmlformats.org/officeDocument/2006/relationships/image" Target="../media/image19.png"/><Relationship Id="rId1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idx="1" type="subTitle"/>
          </p:nvPr>
        </p:nvSpPr>
        <p:spPr>
          <a:xfrm>
            <a:off x="311700" y="19489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000">
                <a:solidFill>
                  <a:schemeClr val="dk1"/>
                </a:solidFill>
              </a:rPr>
              <a:t>Digital Banking to Fintech: </a:t>
            </a:r>
            <a:endParaRPr b="1" sz="2000">
              <a:solidFill>
                <a:schemeClr val="dk1"/>
              </a:solidFill>
            </a:endParaRPr>
          </a:p>
          <a:p>
            <a:pPr indent="0" lvl="0" marL="0" rtl="0" algn="ctr">
              <a:spcBef>
                <a:spcPts val="0"/>
              </a:spcBef>
              <a:spcAft>
                <a:spcPts val="0"/>
              </a:spcAft>
              <a:buNone/>
            </a:pPr>
            <a:r>
              <a:rPr b="1" lang="en" sz="2000">
                <a:solidFill>
                  <a:schemeClr val="dk1"/>
                </a:solidFill>
              </a:rPr>
              <a:t>Financial Services Innovation &amp; AI-Driven Banking </a:t>
            </a:r>
            <a:endParaRPr b="1" sz="20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4"/>
          <p:cNvPicPr preferRelativeResize="0"/>
          <p:nvPr/>
        </p:nvPicPr>
        <p:blipFill>
          <a:blip r:embed="rId3">
            <a:alphaModFix/>
          </a:blip>
          <a:stretch>
            <a:fillRect/>
          </a:stretch>
        </p:blipFill>
        <p:spPr>
          <a:xfrm>
            <a:off x="257700" y="685675"/>
            <a:ext cx="4181450" cy="3531876"/>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252" name="Google Shape;252;p34"/>
          <p:cNvPicPr preferRelativeResize="0"/>
          <p:nvPr/>
        </p:nvPicPr>
        <p:blipFill>
          <a:blip r:embed="rId4">
            <a:alphaModFix/>
          </a:blip>
          <a:stretch>
            <a:fillRect/>
          </a:stretch>
        </p:blipFill>
        <p:spPr>
          <a:xfrm>
            <a:off x="4624150" y="685675"/>
            <a:ext cx="4024501" cy="3531876"/>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sp>
        <p:nvSpPr>
          <p:cNvPr id="253" name="Google Shape;253;p34"/>
          <p:cNvSpPr/>
          <p:nvPr/>
        </p:nvSpPr>
        <p:spPr>
          <a:xfrm>
            <a:off x="376625" y="850075"/>
            <a:ext cx="871500" cy="40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34"/>
          <p:cNvSpPr/>
          <p:nvPr/>
        </p:nvSpPr>
        <p:spPr>
          <a:xfrm>
            <a:off x="4624150" y="3758025"/>
            <a:ext cx="871500" cy="40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34"/>
          <p:cNvSpPr txBox="1"/>
          <p:nvPr/>
        </p:nvSpPr>
        <p:spPr>
          <a:xfrm>
            <a:off x="257700" y="203300"/>
            <a:ext cx="6376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Shared Fintech Infrastructure and Intertwined Bank - Fintech-Tech Firm Relationships </a:t>
            </a:r>
            <a:endParaRPr b="1" sz="1100">
              <a:solidFill>
                <a:schemeClr val="dk1"/>
              </a:solidFill>
            </a:endParaRPr>
          </a:p>
        </p:txBody>
      </p:sp>
      <p:sp>
        <p:nvSpPr>
          <p:cNvPr id="256" name="Google Shape;256;p34"/>
          <p:cNvSpPr txBox="1"/>
          <p:nvPr/>
        </p:nvSpPr>
        <p:spPr>
          <a:xfrm>
            <a:off x="257700" y="4217550"/>
            <a:ext cx="63765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Char char="●"/>
            </a:pPr>
            <a:r>
              <a:rPr lang="en" sz="1100">
                <a:solidFill>
                  <a:schemeClr val="dk1"/>
                </a:solidFill>
              </a:rPr>
              <a:t>Many financial firms and banks invest in the same fintechs.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Unanalyzed dependencies and feedback loops emerge, raising overall risk.</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The market becomes more homogenized and flat with interdependencies.</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nvSpPr>
        <p:spPr>
          <a:xfrm>
            <a:off x="226050" y="354225"/>
            <a:ext cx="800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From Mortgages to Lending Fintechs Continue Their Growth</a:t>
            </a:r>
            <a:endParaRPr b="1" sz="1100">
              <a:solidFill>
                <a:schemeClr val="dk1"/>
              </a:solidFill>
            </a:endParaRPr>
          </a:p>
        </p:txBody>
      </p:sp>
      <p:pic>
        <p:nvPicPr>
          <p:cNvPr id="262" name="Google Shape;262;p35"/>
          <p:cNvPicPr preferRelativeResize="0"/>
          <p:nvPr/>
        </p:nvPicPr>
        <p:blipFill>
          <a:blip r:embed="rId3">
            <a:alphaModFix/>
          </a:blip>
          <a:stretch>
            <a:fillRect/>
          </a:stretch>
        </p:blipFill>
        <p:spPr>
          <a:xfrm>
            <a:off x="226050" y="740600"/>
            <a:ext cx="2289999" cy="3286100"/>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pic>
        <p:nvPicPr>
          <p:cNvPr id="263" name="Google Shape;263;p35"/>
          <p:cNvPicPr preferRelativeResize="0"/>
          <p:nvPr/>
        </p:nvPicPr>
        <p:blipFill>
          <a:blip r:embed="rId4">
            <a:alphaModFix/>
          </a:blip>
          <a:stretch>
            <a:fillRect/>
          </a:stretch>
        </p:blipFill>
        <p:spPr>
          <a:xfrm>
            <a:off x="5533050" y="740588"/>
            <a:ext cx="3301574" cy="2454324"/>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pic>
        <p:nvPicPr>
          <p:cNvPr id="264" name="Google Shape;264;p35"/>
          <p:cNvPicPr preferRelativeResize="0"/>
          <p:nvPr/>
        </p:nvPicPr>
        <p:blipFill>
          <a:blip r:embed="rId5">
            <a:alphaModFix/>
          </a:blip>
          <a:stretch>
            <a:fillRect/>
          </a:stretch>
        </p:blipFill>
        <p:spPr>
          <a:xfrm>
            <a:off x="2668450" y="740600"/>
            <a:ext cx="2768001" cy="3286099"/>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6"/>
          <p:cNvPicPr preferRelativeResize="0"/>
          <p:nvPr/>
        </p:nvPicPr>
        <p:blipFill>
          <a:blip r:embed="rId3">
            <a:alphaModFix/>
          </a:blip>
          <a:stretch>
            <a:fillRect/>
          </a:stretch>
        </p:blipFill>
        <p:spPr>
          <a:xfrm>
            <a:off x="575150" y="53875"/>
            <a:ext cx="4659754" cy="4838700"/>
          </a:xfrm>
          <a:prstGeom prst="rect">
            <a:avLst/>
          </a:prstGeom>
          <a:noFill/>
          <a:ln>
            <a:noFill/>
          </a:ln>
        </p:spPr>
      </p:pic>
      <p:sp>
        <p:nvSpPr>
          <p:cNvPr id="270" name="Google Shape;270;p36"/>
          <p:cNvSpPr txBox="1"/>
          <p:nvPr/>
        </p:nvSpPr>
        <p:spPr>
          <a:xfrm>
            <a:off x="5493600" y="673225"/>
            <a:ext cx="3000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Kamiya and others (2021) studied the likelihood of</a:t>
            </a:r>
            <a:endParaRPr sz="900"/>
          </a:p>
          <a:p>
            <a:pPr indent="0" lvl="0" marL="0" rtl="0" algn="l">
              <a:spcBef>
                <a:spcPts val="0"/>
              </a:spcBef>
              <a:spcAft>
                <a:spcPts val="0"/>
              </a:spcAft>
              <a:buNone/>
            </a:pPr>
            <a:r>
              <a:rPr lang="en" sz="900"/>
              <a:t>cyberattacks that involve the loss of personal information in a sample of US firms. They found that firms that experience such cyberattacks are larger and older; are more profitable; are less risky; have better future growth opportunities, higher leverage, and</a:t>
            </a:r>
            <a:endParaRPr sz="900"/>
          </a:p>
          <a:p>
            <a:pPr indent="0" lvl="0" marL="0" rtl="0" algn="l">
              <a:spcBef>
                <a:spcPts val="0"/>
              </a:spcBef>
              <a:spcAft>
                <a:spcPts val="0"/>
              </a:spcAft>
              <a:buNone/>
            </a:pPr>
            <a:r>
              <a:rPr lang="en" sz="900"/>
              <a:t>more asset intangibility; and invest less in capital expenditures and research and development.</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idx="1" type="subTitle"/>
          </p:nvPr>
        </p:nvSpPr>
        <p:spPr>
          <a:xfrm>
            <a:off x="311700" y="19489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chemeClr val="dk1"/>
                </a:solidFill>
              </a:rPr>
              <a:t>In-House Innovation &amp; Patents</a:t>
            </a:r>
            <a:endParaRPr b="1" sz="1500">
              <a:solidFill>
                <a:schemeClr val="dk1"/>
              </a:solidFill>
            </a:endParaRPr>
          </a:p>
          <a:p>
            <a:pPr indent="0" lvl="0" marL="0" rtl="0" algn="l">
              <a:spcBef>
                <a:spcPts val="0"/>
              </a:spcBef>
              <a:spcAft>
                <a:spcPts val="0"/>
              </a:spcAft>
              <a:buNone/>
            </a:pPr>
            <a:r>
              <a:t/>
            </a:r>
            <a:endParaRPr b="1" sz="1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8"/>
          <p:cNvPicPr preferRelativeResize="0"/>
          <p:nvPr/>
        </p:nvPicPr>
        <p:blipFill rotWithShape="1">
          <a:blip r:embed="rId3">
            <a:alphaModFix/>
          </a:blip>
          <a:srcRect b="5521" l="6416" r="8025" t="5998"/>
          <a:stretch/>
        </p:blipFill>
        <p:spPr>
          <a:xfrm>
            <a:off x="564575" y="963100"/>
            <a:ext cx="2867200" cy="2800775"/>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281" name="Google Shape;281;p38"/>
          <p:cNvPicPr preferRelativeResize="0"/>
          <p:nvPr/>
        </p:nvPicPr>
        <p:blipFill>
          <a:blip r:embed="rId4">
            <a:alphaModFix/>
          </a:blip>
          <a:stretch>
            <a:fillRect/>
          </a:stretch>
        </p:blipFill>
        <p:spPr>
          <a:xfrm>
            <a:off x="3853050" y="779350"/>
            <a:ext cx="3648251" cy="1837226"/>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282" name="Google Shape;282;p38"/>
          <p:cNvPicPr preferRelativeResize="0"/>
          <p:nvPr/>
        </p:nvPicPr>
        <p:blipFill>
          <a:blip r:embed="rId5">
            <a:alphaModFix/>
          </a:blip>
          <a:stretch>
            <a:fillRect/>
          </a:stretch>
        </p:blipFill>
        <p:spPr>
          <a:xfrm>
            <a:off x="3853038" y="2743035"/>
            <a:ext cx="3648263" cy="1945740"/>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sp>
        <p:nvSpPr>
          <p:cNvPr id="283" name="Google Shape;283;p38"/>
          <p:cNvSpPr/>
          <p:nvPr/>
        </p:nvSpPr>
        <p:spPr>
          <a:xfrm>
            <a:off x="7291000" y="779350"/>
            <a:ext cx="210300" cy="23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38"/>
          <p:cNvSpPr/>
          <p:nvPr/>
        </p:nvSpPr>
        <p:spPr>
          <a:xfrm>
            <a:off x="7291000" y="2760300"/>
            <a:ext cx="210300" cy="23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38"/>
          <p:cNvSpPr txBox="1"/>
          <p:nvPr/>
        </p:nvSpPr>
        <p:spPr>
          <a:xfrm>
            <a:off x="564575" y="298900"/>
            <a:ext cx="6283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Bank Patents and Innovations are Still In Early Phases</a:t>
            </a:r>
            <a:endParaRPr b="1" sz="1100">
              <a:solidFill>
                <a:schemeClr val="dk1"/>
              </a:solidFill>
            </a:endParaRPr>
          </a:p>
        </p:txBody>
      </p:sp>
      <p:sp>
        <p:nvSpPr>
          <p:cNvPr id="286" name="Google Shape;286;p38"/>
          <p:cNvSpPr txBox="1"/>
          <p:nvPr/>
        </p:nvSpPr>
        <p:spPr>
          <a:xfrm>
            <a:off x="3939125" y="4688775"/>
            <a:ext cx="3476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Number of patent filings are small and localized for most firms.</a:t>
            </a:r>
            <a:endParaRPr sz="900">
              <a:solidFill>
                <a:schemeClr val="dk1"/>
              </a:solidFill>
            </a:endParaRPr>
          </a:p>
        </p:txBody>
      </p:sp>
      <p:sp>
        <p:nvSpPr>
          <p:cNvPr id="287" name="Google Shape;287;p38"/>
          <p:cNvSpPr txBox="1"/>
          <p:nvPr/>
        </p:nvSpPr>
        <p:spPr>
          <a:xfrm>
            <a:off x="564575" y="3763875"/>
            <a:ext cx="302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Some firms have special emphasis on patents </a:t>
            </a:r>
            <a:endParaRPr sz="900">
              <a:solidFill>
                <a:schemeClr val="dk1"/>
              </a:solidFill>
            </a:endParaRPr>
          </a:p>
          <a:p>
            <a:pPr indent="0" lvl="0" marL="0" rtl="0" algn="l">
              <a:spcBef>
                <a:spcPts val="0"/>
              </a:spcBef>
              <a:spcAft>
                <a:spcPts val="0"/>
              </a:spcAft>
              <a:buNone/>
            </a:pPr>
            <a:r>
              <a:rPr lang="en" sz="900">
                <a:solidFill>
                  <a:schemeClr val="dk1"/>
                </a:solidFill>
              </a:rPr>
              <a:t>(Bofa, Capone, JPM etc).</a:t>
            </a:r>
            <a:endParaRPr sz="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ph idx="1" type="subTitle"/>
          </p:nvPr>
        </p:nvSpPr>
        <p:spPr>
          <a:xfrm>
            <a:off x="311700" y="19489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chemeClr val="dk1"/>
                </a:solidFill>
              </a:rPr>
              <a:t>Third Party Innovation: </a:t>
            </a:r>
            <a:endParaRPr b="1" sz="1500">
              <a:solidFill>
                <a:schemeClr val="dk1"/>
              </a:solidFill>
            </a:endParaRPr>
          </a:p>
          <a:p>
            <a:pPr indent="0" lvl="0" marL="0" rtl="0" algn="ctr">
              <a:spcBef>
                <a:spcPts val="0"/>
              </a:spcBef>
              <a:spcAft>
                <a:spcPts val="0"/>
              </a:spcAft>
              <a:buNone/>
            </a:pPr>
            <a:r>
              <a:rPr b="1" lang="en" sz="1500">
                <a:solidFill>
                  <a:schemeClr val="dk1"/>
                </a:solidFill>
              </a:rPr>
              <a:t>Collaborative Fintech and Mergers</a:t>
            </a:r>
            <a:endParaRPr b="1" sz="1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p:nvPr/>
        </p:nvSpPr>
        <p:spPr>
          <a:xfrm>
            <a:off x="548640" y="198882"/>
            <a:ext cx="3963900" cy="4498800"/>
          </a:xfrm>
          <a:prstGeom prst="rect">
            <a:avLst/>
          </a:prstGeom>
          <a:solidFill>
            <a:schemeClr val="lt1"/>
          </a:solidFill>
          <a:ln cap="flat" cmpd="sng" w="12700">
            <a:solidFill>
              <a:srgbClr val="B7B7B7"/>
            </a:solidFill>
            <a:prstDash val="solid"/>
            <a:miter lim="800000"/>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9" name="Google Shape;299;p40"/>
          <p:cNvSpPr/>
          <p:nvPr/>
        </p:nvSpPr>
        <p:spPr>
          <a:xfrm>
            <a:off x="4626863" y="198882"/>
            <a:ext cx="4350150" cy="4498875"/>
          </a:xfrm>
          <a:prstGeom prst="rect">
            <a:avLst/>
          </a:prstGeom>
          <a:solidFill>
            <a:schemeClr val="lt1"/>
          </a:solidFill>
          <a:ln cap="flat" cmpd="sng" w="12700">
            <a:solidFill>
              <a:srgbClr val="B7B7B7"/>
            </a:solidFill>
            <a:prstDash val="solid"/>
            <a:miter lim="800000"/>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0" name="Google Shape;300;p40"/>
          <p:cNvSpPr txBox="1"/>
          <p:nvPr/>
        </p:nvSpPr>
        <p:spPr>
          <a:xfrm>
            <a:off x="6421967" y="4255391"/>
            <a:ext cx="2195550" cy="19237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Accenture Fintech and Evolving Landscape 2016</a:t>
            </a:r>
            <a:endParaRPr sz="800">
              <a:solidFill>
                <a:schemeClr val="dk1"/>
              </a:solidFill>
              <a:latin typeface="Calibri"/>
              <a:ea typeface="Calibri"/>
              <a:cs typeface="Calibri"/>
              <a:sym typeface="Calibri"/>
            </a:endParaRPr>
          </a:p>
        </p:txBody>
      </p:sp>
      <p:sp>
        <p:nvSpPr>
          <p:cNvPr id="301" name="Google Shape;301;p40"/>
          <p:cNvSpPr txBox="1"/>
          <p:nvPr/>
        </p:nvSpPr>
        <p:spPr>
          <a:xfrm>
            <a:off x="4712823" y="298896"/>
            <a:ext cx="4178400" cy="423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dk1"/>
                </a:solidFill>
                <a:latin typeface="Calibri"/>
                <a:ea typeface="Calibri"/>
                <a:cs typeface="Calibri"/>
                <a:sym typeface="Calibri"/>
              </a:rPr>
              <a:t>Fintech Activity from Competitive vs. Collaborative Perspective </a:t>
            </a:r>
            <a:endParaRPr sz="1100"/>
          </a:p>
          <a:p>
            <a:pPr indent="0" lvl="0" marL="0" marR="0" rtl="0" algn="ctr">
              <a:spcBef>
                <a:spcPts val="0"/>
              </a:spcBef>
              <a:spcAft>
                <a:spcPts val="0"/>
              </a:spcAft>
              <a:buNone/>
            </a:pPr>
            <a:r>
              <a:rPr b="1" lang="en" sz="1100">
                <a:solidFill>
                  <a:schemeClr val="dk1"/>
                </a:solidFill>
                <a:latin typeface="Calibri"/>
                <a:ea typeface="Calibri"/>
                <a:cs typeface="Calibri"/>
                <a:sym typeface="Calibri"/>
              </a:rPr>
              <a:t>(Number of Deals)</a:t>
            </a:r>
            <a:endParaRPr b="1" sz="1100">
              <a:solidFill>
                <a:schemeClr val="dk1"/>
              </a:solidFill>
              <a:latin typeface="Calibri"/>
              <a:ea typeface="Calibri"/>
              <a:cs typeface="Calibri"/>
              <a:sym typeface="Calibri"/>
            </a:endParaRPr>
          </a:p>
        </p:txBody>
      </p:sp>
      <p:pic>
        <p:nvPicPr>
          <p:cNvPr id="302" name="Google Shape;302;p40"/>
          <p:cNvPicPr preferRelativeResize="0"/>
          <p:nvPr/>
        </p:nvPicPr>
        <p:blipFill>
          <a:blip r:embed="rId3">
            <a:alphaModFix/>
          </a:blip>
          <a:stretch>
            <a:fillRect/>
          </a:stretch>
        </p:blipFill>
        <p:spPr>
          <a:xfrm>
            <a:off x="4940187" y="1014625"/>
            <a:ext cx="3723524" cy="3224175"/>
          </a:xfrm>
          <a:prstGeom prst="rect">
            <a:avLst/>
          </a:prstGeom>
          <a:noFill/>
          <a:ln>
            <a:noFill/>
          </a:ln>
        </p:spPr>
      </p:pic>
      <p:pic>
        <p:nvPicPr>
          <p:cNvPr id="303" name="Google Shape;303;p40"/>
          <p:cNvPicPr preferRelativeResize="0"/>
          <p:nvPr/>
        </p:nvPicPr>
        <p:blipFill>
          <a:blip r:embed="rId4">
            <a:alphaModFix/>
          </a:blip>
          <a:stretch>
            <a:fillRect/>
          </a:stretch>
        </p:blipFill>
        <p:spPr>
          <a:xfrm>
            <a:off x="957701" y="930725"/>
            <a:ext cx="3002150" cy="3517050"/>
          </a:xfrm>
          <a:prstGeom prst="rect">
            <a:avLst/>
          </a:prstGeom>
          <a:noFill/>
          <a:ln>
            <a:noFill/>
          </a:ln>
        </p:spPr>
      </p:pic>
      <p:sp>
        <p:nvSpPr>
          <p:cNvPr id="304" name="Google Shape;304;p40"/>
          <p:cNvSpPr txBox="1"/>
          <p:nvPr/>
        </p:nvSpPr>
        <p:spPr>
          <a:xfrm>
            <a:off x="785226" y="298889"/>
            <a:ext cx="3591900" cy="29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300">
                <a:latin typeface="Calibri"/>
                <a:ea typeface="Calibri"/>
                <a:cs typeface="Calibri"/>
                <a:sym typeface="Calibri"/>
              </a:rPr>
              <a:t>Collaborative Fintech Has been Rising</a:t>
            </a:r>
            <a:endParaRPr b="1" sz="130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1"/>
          <p:cNvPicPr preferRelativeResize="0"/>
          <p:nvPr/>
        </p:nvPicPr>
        <p:blipFill>
          <a:blip r:embed="rId3">
            <a:alphaModFix/>
          </a:blip>
          <a:stretch>
            <a:fillRect/>
          </a:stretch>
        </p:blipFill>
        <p:spPr>
          <a:xfrm>
            <a:off x="611300" y="1080400"/>
            <a:ext cx="6351875" cy="3793900"/>
          </a:xfrm>
          <a:prstGeom prst="rect">
            <a:avLst/>
          </a:prstGeom>
          <a:noFill/>
          <a:ln>
            <a:noFill/>
          </a:ln>
          <a:effectLst>
            <a:outerShdw blurRad="57150" rotWithShape="0" algn="bl" dir="5400000" dist="19050">
              <a:srgbClr val="000000">
                <a:alpha val="50000"/>
              </a:srgbClr>
            </a:outerShdw>
          </a:effectLst>
        </p:spPr>
      </p:pic>
      <p:sp>
        <p:nvSpPr>
          <p:cNvPr id="310" name="Google Shape;310;p41"/>
          <p:cNvSpPr txBox="1"/>
          <p:nvPr/>
        </p:nvSpPr>
        <p:spPr>
          <a:xfrm>
            <a:off x="611300" y="322950"/>
            <a:ext cx="5444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300">
                <a:latin typeface="Calibri"/>
                <a:ea typeface="Calibri"/>
                <a:cs typeface="Calibri"/>
                <a:sym typeface="Calibri"/>
              </a:rPr>
              <a:t>Globally Collaboration - Competition Breakdown Diverges</a:t>
            </a:r>
            <a:endParaRPr b="1" sz="1300">
              <a:latin typeface="Calibri"/>
              <a:ea typeface="Calibri"/>
              <a:cs typeface="Calibri"/>
              <a:sym typeface="Calibri"/>
            </a:endParaRPr>
          </a:p>
          <a:p>
            <a:pPr indent="-298450" lvl="0" marL="457200" marR="0" rtl="0" algn="l">
              <a:spcBef>
                <a:spcPts val="0"/>
              </a:spcBef>
              <a:spcAft>
                <a:spcPts val="0"/>
              </a:spcAft>
              <a:buSzPts val="1100"/>
              <a:buFont typeface="Calibri"/>
              <a:buChar char="●"/>
            </a:pPr>
            <a:r>
              <a:rPr i="1" lang="en" sz="1100">
                <a:latin typeface="Calibri"/>
                <a:ea typeface="Calibri"/>
                <a:cs typeface="Calibri"/>
                <a:sym typeface="Calibri"/>
              </a:rPr>
              <a:t>In APAC and Europe Competitive Fintechs dominate</a:t>
            </a:r>
            <a:endParaRPr i="1" sz="1100">
              <a:latin typeface="Calibri"/>
              <a:ea typeface="Calibri"/>
              <a:cs typeface="Calibri"/>
              <a:sym typeface="Calibri"/>
            </a:endParaRPr>
          </a:p>
          <a:p>
            <a:pPr indent="-298450" lvl="0" marL="457200" marR="0" rtl="0" algn="l">
              <a:spcBef>
                <a:spcPts val="0"/>
              </a:spcBef>
              <a:spcAft>
                <a:spcPts val="0"/>
              </a:spcAft>
              <a:buSzPts val="1100"/>
              <a:buFont typeface="Calibri"/>
              <a:buChar char="●"/>
            </a:pPr>
            <a:r>
              <a:rPr i="1" lang="en" sz="1100">
                <a:latin typeface="Calibri"/>
                <a:ea typeface="Calibri"/>
                <a:cs typeface="Calibri"/>
                <a:sym typeface="Calibri"/>
              </a:rPr>
              <a:t>In North America Collaboration is dominant</a:t>
            </a:r>
            <a:endParaRPr i="1" sz="1100">
              <a:latin typeface="Calibri"/>
              <a:ea typeface="Calibri"/>
              <a:cs typeface="Calibri"/>
              <a:sym typeface="Calibri"/>
            </a:endParaRPr>
          </a:p>
          <a:p>
            <a:pPr indent="0" lvl="0" marL="0" marR="0" rtl="0" algn="l">
              <a:spcBef>
                <a:spcPts val="0"/>
              </a:spcBef>
              <a:spcAft>
                <a:spcPts val="0"/>
              </a:spcAft>
              <a:buNone/>
            </a:pPr>
            <a:r>
              <a:t/>
            </a:r>
            <a:endParaRPr b="1" sz="13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p:nvPr/>
        </p:nvSpPr>
        <p:spPr>
          <a:xfrm>
            <a:off x="5118050" y="219300"/>
            <a:ext cx="3894300" cy="47049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16" name="Google Shape;316;p42"/>
          <p:cNvGrpSpPr/>
          <p:nvPr/>
        </p:nvGrpSpPr>
        <p:grpSpPr>
          <a:xfrm>
            <a:off x="203055" y="592825"/>
            <a:ext cx="4690036" cy="2840700"/>
            <a:chOff x="387375" y="172175"/>
            <a:chExt cx="4853100" cy="2840700"/>
          </a:xfrm>
        </p:grpSpPr>
        <p:sp>
          <p:nvSpPr>
            <p:cNvPr id="317" name="Google Shape;317;p42"/>
            <p:cNvSpPr/>
            <p:nvPr/>
          </p:nvSpPr>
          <p:spPr>
            <a:xfrm>
              <a:off x="387375" y="172175"/>
              <a:ext cx="4853100" cy="28407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42"/>
            <p:cNvSpPr/>
            <p:nvPr/>
          </p:nvSpPr>
          <p:spPr>
            <a:xfrm>
              <a:off x="1294650" y="582375"/>
              <a:ext cx="2067900" cy="1808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42"/>
            <p:cNvSpPr/>
            <p:nvPr/>
          </p:nvSpPr>
          <p:spPr>
            <a:xfrm>
              <a:off x="1294650" y="1520175"/>
              <a:ext cx="2067900" cy="870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42"/>
            <p:cNvSpPr/>
            <p:nvPr/>
          </p:nvSpPr>
          <p:spPr>
            <a:xfrm>
              <a:off x="1294650" y="582375"/>
              <a:ext cx="1033800" cy="1808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42"/>
            <p:cNvSpPr/>
            <p:nvPr/>
          </p:nvSpPr>
          <p:spPr>
            <a:xfrm>
              <a:off x="1370850" y="582375"/>
              <a:ext cx="924300" cy="870600"/>
            </a:xfrm>
            <a:prstGeom prst="ellipse">
              <a:avLst/>
            </a:prstGeom>
            <a:solidFill>
              <a:srgbClr val="351C7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42"/>
            <p:cNvSpPr/>
            <p:nvPr/>
          </p:nvSpPr>
          <p:spPr>
            <a:xfrm>
              <a:off x="2384650" y="582375"/>
              <a:ext cx="924300" cy="870600"/>
            </a:xfrm>
            <a:prstGeom prst="ellipse">
              <a:avLst/>
            </a:prstGeom>
            <a:solidFill>
              <a:srgbClr val="FFD9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42"/>
            <p:cNvSpPr/>
            <p:nvPr/>
          </p:nvSpPr>
          <p:spPr>
            <a:xfrm>
              <a:off x="1375025" y="1529175"/>
              <a:ext cx="924300" cy="870600"/>
            </a:xfrm>
            <a:prstGeom prst="ellipse">
              <a:avLst/>
            </a:prstGeom>
            <a:solidFill>
              <a:srgbClr val="6AA84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42"/>
            <p:cNvSpPr/>
            <p:nvPr/>
          </p:nvSpPr>
          <p:spPr>
            <a:xfrm>
              <a:off x="2362050" y="1529175"/>
              <a:ext cx="924300" cy="870600"/>
            </a:xfrm>
            <a:prstGeom prst="ellipse">
              <a:avLst/>
            </a:prstGeom>
            <a:solidFill>
              <a:srgbClr val="0202B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42"/>
            <p:cNvSpPr txBox="1"/>
            <p:nvPr/>
          </p:nvSpPr>
          <p:spPr>
            <a:xfrm>
              <a:off x="1498175" y="1802925"/>
              <a:ext cx="83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Channel</a:t>
              </a:r>
              <a:endParaRPr b="1" sz="900">
                <a:solidFill>
                  <a:schemeClr val="lt1"/>
                </a:solidFill>
              </a:endParaRPr>
            </a:p>
          </p:txBody>
        </p:sp>
        <p:sp>
          <p:nvSpPr>
            <p:cNvPr id="326" name="Google Shape;326;p42"/>
            <p:cNvSpPr txBox="1"/>
            <p:nvPr/>
          </p:nvSpPr>
          <p:spPr>
            <a:xfrm>
              <a:off x="2532150" y="1802925"/>
              <a:ext cx="83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Supplier</a:t>
              </a:r>
              <a:endParaRPr b="1" sz="900">
                <a:solidFill>
                  <a:schemeClr val="lt1"/>
                </a:solidFill>
              </a:endParaRPr>
            </a:p>
          </p:txBody>
        </p:sp>
        <p:sp>
          <p:nvSpPr>
            <p:cNvPr id="327" name="Google Shape;327;p42"/>
            <p:cNvSpPr txBox="1"/>
            <p:nvPr/>
          </p:nvSpPr>
          <p:spPr>
            <a:xfrm>
              <a:off x="1574375" y="812675"/>
              <a:ext cx="83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Satellite</a:t>
              </a:r>
              <a:endParaRPr b="1" sz="900">
                <a:solidFill>
                  <a:schemeClr val="lt1"/>
                </a:solidFill>
              </a:endParaRPr>
            </a:p>
          </p:txBody>
        </p:sp>
        <p:sp>
          <p:nvSpPr>
            <p:cNvPr id="328" name="Google Shape;328;p42"/>
            <p:cNvSpPr txBox="1"/>
            <p:nvPr/>
          </p:nvSpPr>
          <p:spPr>
            <a:xfrm>
              <a:off x="2561400" y="812675"/>
              <a:ext cx="83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rPr>
                <a:t>Merger</a:t>
              </a:r>
              <a:endParaRPr b="1" sz="900">
                <a:solidFill>
                  <a:schemeClr val="dk1"/>
                </a:solidFill>
              </a:endParaRPr>
            </a:p>
          </p:txBody>
        </p:sp>
        <p:sp>
          <p:nvSpPr>
            <p:cNvPr id="329" name="Google Shape;329;p42"/>
            <p:cNvSpPr txBox="1"/>
            <p:nvPr/>
          </p:nvSpPr>
          <p:spPr>
            <a:xfrm rot="-5400000">
              <a:off x="346013" y="1311375"/>
              <a:ext cx="1513500" cy="35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Financial Commitment</a:t>
              </a:r>
              <a:endParaRPr sz="1000">
                <a:solidFill>
                  <a:schemeClr val="dk1"/>
                </a:solidFill>
              </a:endParaRPr>
            </a:p>
          </p:txBody>
        </p:sp>
        <p:sp>
          <p:nvSpPr>
            <p:cNvPr id="330" name="Google Shape;330;p42"/>
            <p:cNvSpPr txBox="1"/>
            <p:nvPr/>
          </p:nvSpPr>
          <p:spPr>
            <a:xfrm>
              <a:off x="1571850" y="2393575"/>
              <a:ext cx="151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Brand Commitment</a:t>
              </a:r>
              <a:endParaRPr sz="1000">
                <a:solidFill>
                  <a:schemeClr val="dk1"/>
                </a:solidFill>
              </a:endParaRPr>
            </a:p>
          </p:txBody>
        </p:sp>
        <p:pic>
          <p:nvPicPr>
            <p:cNvPr id="331" name="Google Shape;331;p42"/>
            <p:cNvPicPr preferRelativeResize="0"/>
            <p:nvPr/>
          </p:nvPicPr>
          <p:blipFill>
            <a:blip r:embed="rId3">
              <a:alphaModFix/>
            </a:blip>
            <a:stretch>
              <a:fillRect/>
            </a:stretch>
          </p:blipFill>
          <p:spPr>
            <a:xfrm>
              <a:off x="763151" y="391125"/>
              <a:ext cx="410434" cy="338700"/>
            </a:xfrm>
            <a:prstGeom prst="rect">
              <a:avLst/>
            </a:prstGeom>
            <a:noFill/>
            <a:ln>
              <a:noFill/>
            </a:ln>
          </p:spPr>
        </p:pic>
        <p:pic>
          <p:nvPicPr>
            <p:cNvPr id="332" name="Google Shape;332;p42"/>
            <p:cNvPicPr preferRelativeResize="0"/>
            <p:nvPr/>
          </p:nvPicPr>
          <p:blipFill>
            <a:blip r:embed="rId4">
              <a:alphaModFix/>
            </a:blip>
            <a:stretch>
              <a:fillRect/>
            </a:stretch>
          </p:blipFill>
          <p:spPr>
            <a:xfrm>
              <a:off x="3483624" y="729821"/>
              <a:ext cx="1711199" cy="962571"/>
            </a:xfrm>
            <a:prstGeom prst="rect">
              <a:avLst/>
            </a:prstGeom>
            <a:noFill/>
            <a:ln>
              <a:noFill/>
            </a:ln>
          </p:spPr>
        </p:pic>
        <p:pic>
          <p:nvPicPr>
            <p:cNvPr id="333" name="Google Shape;333;p42"/>
            <p:cNvPicPr preferRelativeResize="0"/>
            <p:nvPr/>
          </p:nvPicPr>
          <p:blipFill>
            <a:blip r:embed="rId5">
              <a:alphaModFix/>
            </a:blip>
            <a:stretch>
              <a:fillRect/>
            </a:stretch>
          </p:blipFill>
          <p:spPr>
            <a:xfrm>
              <a:off x="471340" y="2444800"/>
              <a:ext cx="747035" cy="247100"/>
            </a:xfrm>
            <a:prstGeom prst="rect">
              <a:avLst/>
            </a:prstGeom>
            <a:noFill/>
            <a:ln>
              <a:noFill/>
            </a:ln>
          </p:spPr>
        </p:pic>
        <p:pic>
          <p:nvPicPr>
            <p:cNvPr id="334" name="Google Shape;334;p42"/>
            <p:cNvPicPr preferRelativeResize="0"/>
            <p:nvPr/>
          </p:nvPicPr>
          <p:blipFill>
            <a:blip r:embed="rId6">
              <a:alphaModFix/>
            </a:blip>
            <a:stretch>
              <a:fillRect/>
            </a:stretch>
          </p:blipFill>
          <p:spPr>
            <a:xfrm>
              <a:off x="557707" y="2165518"/>
              <a:ext cx="490925" cy="274915"/>
            </a:xfrm>
            <a:prstGeom prst="rect">
              <a:avLst/>
            </a:prstGeom>
            <a:noFill/>
            <a:ln>
              <a:noFill/>
            </a:ln>
          </p:spPr>
        </p:pic>
        <p:pic>
          <p:nvPicPr>
            <p:cNvPr id="335" name="Google Shape;335;p42"/>
            <p:cNvPicPr preferRelativeResize="0"/>
            <p:nvPr/>
          </p:nvPicPr>
          <p:blipFill rotWithShape="1">
            <a:blip r:embed="rId7">
              <a:alphaModFix/>
            </a:blip>
            <a:srcRect b="49537" l="15560" r="14440" t="26788"/>
            <a:stretch/>
          </p:blipFill>
          <p:spPr>
            <a:xfrm>
              <a:off x="3512000" y="1820299"/>
              <a:ext cx="830400" cy="274666"/>
            </a:xfrm>
            <a:prstGeom prst="rect">
              <a:avLst/>
            </a:prstGeom>
            <a:noFill/>
            <a:ln>
              <a:noFill/>
            </a:ln>
          </p:spPr>
        </p:pic>
        <p:pic>
          <p:nvPicPr>
            <p:cNvPr id="336" name="Google Shape;336;p42"/>
            <p:cNvPicPr preferRelativeResize="0"/>
            <p:nvPr/>
          </p:nvPicPr>
          <p:blipFill>
            <a:blip r:embed="rId8">
              <a:alphaModFix/>
            </a:blip>
            <a:stretch>
              <a:fillRect/>
            </a:stretch>
          </p:blipFill>
          <p:spPr>
            <a:xfrm>
              <a:off x="3587526" y="2094975"/>
              <a:ext cx="410425" cy="206582"/>
            </a:xfrm>
            <a:prstGeom prst="rect">
              <a:avLst/>
            </a:prstGeom>
            <a:noFill/>
            <a:ln>
              <a:noFill/>
            </a:ln>
          </p:spPr>
        </p:pic>
        <p:pic>
          <p:nvPicPr>
            <p:cNvPr id="337" name="Google Shape;337;p42"/>
            <p:cNvPicPr preferRelativeResize="0"/>
            <p:nvPr/>
          </p:nvPicPr>
          <p:blipFill>
            <a:blip r:embed="rId9">
              <a:alphaModFix/>
            </a:blip>
            <a:stretch>
              <a:fillRect/>
            </a:stretch>
          </p:blipFill>
          <p:spPr>
            <a:xfrm>
              <a:off x="3483624" y="391128"/>
              <a:ext cx="618214" cy="338700"/>
            </a:xfrm>
            <a:prstGeom prst="rect">
              <a:avLst/>
            </a:prstGeom>
            <a:noFill/>
            <a:ln>
              <a:noFill/>
            </a:ln>
          </p:spPr>
        </p:pic>
        <p:sp>
          <p:nvSpPr>
            <p:cNvPr id="338" name="Google Shape;338;p42"/>
            <p:cNvSpPr txBox="1"/>
            <p:nvPr/>
          </p:nvSpPr>
          <p:spPr>
            <a:xfrm>
              <a:off x="1173575" y="2409025"/>
              <a:ext cx="54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dk1"/>
                  </a:solidFill>
                </a:rPr>
                <a:t>Low</a:t>
              </a:r>
              <a:endParaRPr i="1" sz="800">
                <a:solidFill>
                  <a:schemeClr val="dk1"/>
                </a:solidFill>
              </a:endParaRPr>
            </a:p>
          </p:txBody>
        </p:sp>
        <p:sp>
          <p:nvSpPr>
            <p:cNvPr id="339" name="Google Shape;339;p42"/>
            <p:cNvSpPr txBox="1"/>
            <p:nvPr/>
          </p:nvSpPr>
          <p:spPr>
            <a:xfrm>
              <a:off x="969675" y="2149075"/>
              <a:ext cx="54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dk1"/>
                  </a:solidFill>
                </a:rPr>
                <a:t>Low</a:t>
              </a:r>
              <a:endParaRPr i="1" sz="800">
                <a:solidFill>
                  <a:schemeClr val="dk1"/>
                </a:solidFill>
              </a:endParaRPr>
            </a:p>
          </p:txBody>
        </p:sp>
      </p:grpSp>
      <p:sp>
        <p:nvSpPr>
          <p:cNvPr id="340" name="Google Shape;340;p42"/>
          <p:cNvSpPr txBox="1"/>
          <p:nvPr/>
        </p:nvSpPr>
        <p:spPr>
          <a:xfrm>
            <a:off x="5159000" y="857400"/>
            <a:ext cx="3812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Banks made less than 1% of all fintech acquisitions from 2013 through 2023.  Top 50 US and top 15 Canadian and International Banks only 94 fintech acquisitions were completed in the past 10 years. </a:t>
            </a:r>
            <a:endParaRPr sz="900"/>
          </a:p>
        </p:txBody>
      </p:sp>
      <p:pic>
        <p:nvPicPr>
          <p:cNvPr id="341" name="Google Shape;341;p42"/>
          <p:cNvPicPr preferRelativeResize="0"/>
          <p:nvPr/>
        </p:nvPicPr>
        <p:blipFill>
          <a:blip r:embed="rId10">
            <a:alphaModFix/>
          </a:blip>
          <a:stretch>
            <a:fillRect/>
          </a:stretch>
        </p:blipFill>
        <p:spPr>
          <a:xfrm>
            <a:off x="5268688" y="1625912"/>
            <a:ext cx="3593025" cy="1755887"/>
          </a:xfrm>
          <a:prstGeom prst="rect">
            <a:avLst/>
          </a:prstGeom>
          <a:noFill/>
          <a:ln>
            <a:noFill/>
          </a:ln>
        </p:spPr>
      </p:pic>
      <p:pic>
        <p:nvPicPr>
          <p:cNvPr id="342" name="Google Shape;342;p42"/>
          <p:cNvPicPr preferRelativeResize="0"/>
          <p:nvPr/>
        </p:nvPicPr>
        <p:blipFill>
          <a:blip r:embed="rId11">
            <a:alphaModFix/>
          </a:blip>
          <a:stretch>
            <a:fillRect/>
          </a:stretch>
        </p:blipFill>
        <p:spPr>
          <a:xfrm>
            <a:off x="5309675" y="3550950"/>
            <a:ext cx="3373699" cy="1223675"/>
          </a:xfrm>
          <a:prstGeom prst="rect">
            <a:avLst/>
          </a:prstGeom>
          <a:noFill/>
          <a:ln>
            <a:noFill/>
          </a:ln>
        </p:spPr>
      </p:pic>
      <p:sp>
        <p:nvSpPr>
          <p:cNvPr id="343" name="Google Shape;343;p42"/>
          <p:cNvSpPr txBox="1"/>
          <p:nvPr/>
        </p:nvSpPr>
        <p:spPr>
          <a:xfrm>
            <a:off x="203051" y="219289"/>
            <a:ext cx="3591900" cy="29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300">
                <a:latin typeface="Calibri"/>
                <a:ea typeface="Calibri"/>
                <a:cs typeface="Calibri"/>
                <a:sym typeface="Calibri"/>
              </a:rPr>
              <a:t>Banks Leverage Fintechs for Number of Purposes</a:t>
            </a:r>
            <a:endParaRPr b="1" sz="1300">
              <a:solidFill>
                <a:srgbClr val="000000"/>
              </a:solidFill>
              <a:latin typeface="Calibri"/>
              <a:ea typeface="Calibri"/>
              <a:cs typeface="Calibri"/>
              <a:sym typeface="Calibri"/>
            </a:endParaRPr>
          </a:p>
        </p:txBody>
      </p:sp>
      <p:sp>
        <p:nvSpPr>
          <p:cNvPr id="344" name="Google Shape;344;p42"/>
          <p:cNvSpPr txBox="1"/>
          <p:nvPr/>
        </p:nvSpPr>
        <p:spPr>
          <a:xfrm>
            <a:off x="5200576" y="219289"/>
            <a:ext cx="3591900" cy="569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300">
                <a:latin typeface="Calibri"/>
                <a:ea typeface="Calibri"/>
                <a:cs typeface="Calibri"/>
                <a:sym typeface="Calibri"/>
              </a:rPr>
              <a:t>Fintech Mergers are Still Relatively Small</a:t>
            </a:r>
            <a:endParaRPr b="1" sz="1300">
              <a:latin typeface="Calibri"/>
              <a:ea typeface="Calibri"/>
              <a:cs typeface="Calibri"/>
              <a:sym typeface="Calibri"/>
            </a:endParaRPr>
          </a:p>
          <a:p>
            <a:pPr indent="0" lvl="0" marL="0" marR="0" rtl="0" algn="l">
              <a:spcBef>
                <a:spcPts val="0"/>
              </a:spcBef>
              <a:spcAft>
                <a:spcPts val="0"/>
              </a:spcAft>
              <a:buNone/>
            </a:pPr>
            <a:r>
              <a:rPr i="1" lang="en" sz="900">
                <a:latin typeface="Calibri"/>
                <a:ea typeface="Calibri"/>
                <a:cs typeface="Calibri"/>
                <a:sym typeface="Calibri"/>
              </a:rPr>
              <a:t>Payments, Lending, Wealth/Capital Markets, Fin Management among the biggest investment areas</a:t>
            </a:r>
            <a:endParaRPr i="1" sz="9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p:nvPr/>
        </p:nvSpPr>
        <p:spPr>
          <a:xfrm>
            <a:off x="2896525" y="2958125"/>
            <a:ext cx="2954400" cy="21012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43"/>
          <p:cNvSpPr/>
          <p:nvPr/>
        </p:nvSpPr>
        <p:spPr>
          <a:xfrm>
            <a:off x="2857500" y="393325"/>
            <a:ext cx="3085200" cy="22092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43"/>
          <p:cNvSpPr/>
          <p:nvPr/>
        </p:nvSpPr>
        <p:spPr>
          <a:xfrm>
            <a:off x="6155050" y="2850125"/>
            <a:ext cx="2712300" cy="22092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 name="Google Shape;352;p43"/>
          <p:cNvSpPr/>
          <p:nvPr/>
        </p:nvSpPr>
        <p:spPr>
          <a:xfrm>
            <a:off x="100925" y="186900"/>
            <a:ext cx="2561400" cy="24156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 name="Google Shape;353;p43"/>
          <p:cNvSpPr/>
          <p:nvPr/>
        </p:nvSpPr>
        <p:spPr>
          <a:xfrm>
            <a:off x="6155050" y="186900"/>
            <a:ext cx="2712300" cy="24156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4" name="Google Shape;354;p43"/>
          <p:cNvPicPr preferRelativeResize="0"/>
          <p:nvPr/>
        </p:nvPicPr>
        <p:blipFill>
          <a:blip r:embed="rId3">
            <a:alphaModFix/>
          </a:blip>
          <a:stretch>
            <a:fillRect/>
          </a:stretch>
        </p:blipFill>
        <p:spPr>
          <a:xfrm>
            <a:off x="307825" y="697600"/>
            <a:ext cx="2312000" cy="1414225"/>
          </a:xfrm>
          <a:prstGeom prst="rect">
            <a:avLst/>
          </a:prstGeom>
          <a:noFill/>
          <a:ln>
            <a:noFill/>
          </a:ln>
          <a:effectLst>
            <a:outerShdw blurRad="57150" rotWithShape="0" algn="bl" dir="5400000" dist="19050">
              <a:srgbClr val="000000">
                <a:alpha val="50000"/>
              </a:srgbClr>
            </a:outerShdw>
          </a:effectLst>
        </p:spPr>
      </p:pic>
      <p:sp>
        <p:nvSpPr>
          <p:cNvPr id="355" name="Google Shape;355;p43"/>
          <p:cNvSpPr txBox="1"/>
          <p:nvPr/>
        </p:nvSpPr>
        <p:spPr>
          <a:xfrm>
            <a:off x="57725" y="2111825"/>
            <a:ext cx="2812200" cy="650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400"/>
              </a:spcBef>
              <a:spcAft>
                <a:spcPts val="0"/>
              </a:spcAft>
              <a:buNone/>
            </a:pPr>
            <a:r>
              <a:rPr b="1" lang="en" sz="1000">
                <a:solidFill>
                  <a:schemeClr val="dk1"/>
                </a:solidFill>
                <a:uFill>
                  <a:noFill/>
                </a:uFill>
                <a:hlinkClick r:id="rId4">
                  <a:extLst>
                    <a:ext uri="{A12FA001-AC4F-418D-AE19-62706E023703}">
                      <ahyp:hlinkClr val="tx"/>
                    </a:ext>
                  </a:extLst>
                </a:hlinkClick>
              </a:rPr>
              <a:t>What Your Face May Tell Lenders About Whether You're Creditworthy - WSJ</a:t>
            </a:r>
            <a:endParaRPr b="1" sz="1000">
              <a:solidFill>
                <a:schemeClr val="dk1"/>
              </a:solidFill>
              <a:uFill>
                <a:noFill/>
              </a:uFill>
              <a:hlinkClick r:id="rId5">
                <a:extLst>
                  <a:ext uri="{A12FA001-AC4F-418D-AE19-62706E023703}">
                    <ahyp:hlinkClr val="tx"/>
                  </a:ext>
                </a:extLst>
              </a:hlinkClick>
            </a:endParaRPr>
          </a:p>
          <a:p>
            <a:pPr indent="0" lvl="0" marL="0" rtl="0" algn="ctr">
              <a:lnSpc>
                <a:spcPct val="115000"/>
              </a:lnSpc>
              <a:spcBef>
                <a:spcPts val="600"/>
              </a:spcBef>
              <a:spcAft>
                <a:spcPts val="0"/>
              </a:spcAft>
              <a:buNone/>
            </a:pPr>
            <a:r>
              <a:t/>
            </a:r>
            <a:endParaRPr sz="100">
              <a:solidFill>
                <a:schemeClr val="dk1"/>
              </a:solidFill>
            </a:endParaRPr>
          </a:p>
        </p:txBody>
      </p:sp>
      <p:pic>
        <p:nvPicPr>
          <p:cNvPr id="356" name="Google Shape;356;p43"/>
          <p:cNvPicPr preferRelativeResize="0"/>
          <p:nvPr/>
        </p:nvPicPr>
        <p:blipFill rotWithShape="1">
          <a:blip r:embed="rId6">
            <a:alphaModFix/>
          </a:blip>
          <a:srcRect b="31024" l="0" r="0" t="0"/>
          <a:stretch/>
        </p:blipFill>
        <p:spPr>
          <a:xfrm>
            <a:off x="2896525" y="524700"/>
            <a:ext cx="2981801" cy="1662899"/>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357" name="Google Shape;357;p43"/>
          <p:cNvPicPr preferRelativeResize="0"/>
          <p:nvPr/>
        </p:nvPicPr>
        <p:blipFill rotWithShape="1">
          <a:blip r:embed="rId7">
            <a:alphaModFix/>
          </a:blip>
          <a:srcRect b="15782" l="0" r="0" t="0"/>
          <a:stretch/>
        </p:blipFill>
        <p:spPr>
          <a:xfrm>
            <a:off x="6603125" y="381575"/>
            <a:ext cx="1938925" cy="1662900"/>
          </a:xfrm>
          <a:prstGeom prst="rect">
            <a:avLst/>
          </a:prstGeom>
          <a:noFill/>
          <a:ln>
            <a:noFill/>
          </a:ln>
        </p:spPr>
      </p:pic>
      <p:sp>
        <p:nvSpPr>
          <p:cNvPr id="358" name="Google Shape;358;p43"/>
          <p:cNvSpPr txBox="1"/>
          <p:nvPr/>
        </p:nvSpPr>
        <p:spPr>
          <a:xfrm>
            <a:off x="6279575" y="2044475"/>
            <a:ext cx="24753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400"/>
              </a:spcBef>
              <a:spcAft>
                <a:spcPts val="600"/>
              </a:spcAft>
              <a:buNone/>
            </a:pPr>
            <a:r>
              <a:rPr b="1" lang="en" sz="1000">
                <a:solidFill>
                  <a:schemeClr val="dk1"/>
                </a:solidFill>
                <a:uFill>
                  <a:noFill/>
                </a:uFill>
                <a:hlinkClick r:id="rId8">
                  <a:extLst>
                    <a:ext uri="{A12FA001-AC4F-418D-AE19-62706E023703}">
                      <ahyp:hlinkClr val="tx"/>
                    </a:ext>
                  </a:extLst>
                </a:hlinkClick>
              </a:rPr>
              <a:t>Want a Loan in China? Keep Your Phone Charged - WSJ</a:t>
            </a:r>
            <a:endParaRPr b="1" sz="1000">
              <a:solidFill>
                <a:schemeClr val="dk1"/>
              </a:solidFill>
              <a:uFill>
                <a:noFill/>
              </a:uFill>
              <a:hlinkClick r:id="rId9">
                <a:extLst>
                  <a:ext uri="{A12FA001-AC4F-418D-AE19-62706E023703}">
                    <ahyp:hlinkClr val="tx"/>
                  </a:ext>
                </a:extLst>
              </a:hlinkClick>
            </a:endParaRPr>
          </a:p>
        </p:txBody>
      </p:sp>
      <p:sp>
        <p:nvSpPr>
          <p:cNvPr id="359" name="Google Shape;359;p43"/>
          <p:cNvSpPr txBox="1"/>
          <p:nvPr/>
        </p:nvSpPr>
        <p:spPr>
          <a:xfrm>
            <a:off x="2979450" y="3125700"/>
            <a:ext cx="2954400" cy="1662300"/>
          </a:xfrm>
          <a:prstGeom prst="rect">
            <a:avLst/>
          </a:prstGeom>
          <a:noFill/>
          <a:ln>
            <a:noFill/>
          </a:ln>
        </p:spPr>
        <p:txBody>
          <a:bodyPr anchorCtr="0" anchor="t" bIns="91425" lIns="91425" spcFirstLastPara="1" rIns="91425" wrap="square" tIns="91425">
            <a:spAutoFit/>
          </a:bodyPr>
          <a:lstStyle/>
          <a:p>
            <a:pPr indent="-107950" lvl="0" marL="114300" rtl="0" algn="l">
              <a:spcBef>
                <a:spcPts val="0"/>
              </a:spcBef>
              <a:spcAft>
                <a:spcPts val="0"/>
              </a:spcAft>
              <a:buSzPts val="800"/>
              <a:buChar char="●"/>
            </a:pPr>
            <a:r>
              <a:rPr i="1" lang="en" sz="800"/>
              <a:t>“Among thousands of factors is whether you type your name with proper capitalization or in all capital letters. “If you fill in your name in all caps, you’re a much higher risk,”” LA Times</a:t>
            </a:r>
            <a:endParaRPr i="1" sz="800"/>
          </a:p>
          <a:p>
            <a:pPr indent="-57150" lvl="0" marL="114300" rtl="0" algn="l">
              <a:spcBef>
                <a:spcPts val="0"/>
              </a:spcBef>
              <a:spcAft>
                <a:spcPts val="0"/>
              </a:spcAft>
              <a:buNone/>
            </a:pPr>
            <a:r>
              <a:t/>
            </a:r>
            <a:endParaRPr i="1" sz="800"/>
          </a:p>
          <a:p>
            <a:pPr indent="-107950" lvl="0" marL="114300" rtl="0" algn="l">
              <a:spcBef>
                <a:spcPts val="0"/>
              </a:spcBef>
              <a:spcAft>
                <a:spcPts val="0"/>
              </a:spcAft>
              <a:buSzPts val="800"/>
              <a:buChar char="●"/>
            </a:pPr>
            <a:r>
              <a:rPr i="1" lang="en" sz="800"/>
              <a:t>From Network Credit score which is your social media contacts credit scores as a proxy to yours, to using all personal data including dating status,  all data is considered credit data for fintechs.</a:t>
            </a:r>
            <a:endParaRPr i="1" sz="800"/>
          </a:p>
          <a:p>
            <a:pPr indent="-57150" lvl="0" marL="114300" rtl="0" algn="l">
              <a:spcBef>
                <a:spcPts val="0"/>
              </a:spcBef>
              <a:spcAft>
                <a:spcPts val="0"/>
              </a:spcAft>
              <a:buNone/>
            </a:pPr>
            <a:r>
              <a:t/>
            </a:r>
            <a:endParaRPr i="1" sz="800"/>
          </a:p>
          <a:p>
            <a:pPr indent="-107950" lvl="0" marL="114300" rtl="0" algn="l">
              <a:spcBef>
                <a:spcPts val="0"/>
              </a:spcBef>
              <a:spcAft>
                <a:spcPts val="0"/>
              </a:spcAft>
              <a:buSzPts val="800"/>
              <a:buChar char="●"/>
            </a:pPr>
            <a:r>
              <a:rPr i="1" lang="en" sz="800"/>
              <a:t>Your facial gestures, blinks, voice, everything can be used be emerging lending firms.</a:t>
            </a:r>
            <a:endParaRPr i="1" sz="800"/>
          </a:p>
        </p:txBody>
      </p:sp>
      <p:pic>
        <p:nvPicPr>
          <p:cNvPr id="360" name="Google Shape;360;p43"/>
          <p:cNvPicPr preferRelativeResize="0"/>
          <p:nvPr/>
        </p:nvPicPr>
        <p:blipFill rotWithShape="1">
          <a:blip r:embed="rId10">
            <a:alphaModFix/>
          </a:blip>
          <a:srcRect b="32849" l="2789" r="0" t="0"/>
          <a:stretch/>
        </p:blipFill>
        <p:spPr>
          <a:xfrm>
            <a:off x="197050" y="3075475"/>
            <a:ext cx="2430599" cy="1963299"/>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sp>
        <p:nvSpPr>
          <p:cNvPr id="361" name="Google Shape;361;p43"/>
          <p:cNvSpPr txBox="1"/>
          <p:nvPr/>
        </p:nvSpPr>
        <p:spPr>
          <a:xfrm>
            <a:off x="6155050" y="4361675"/>
            <a:ext cx="281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dk1"/>
                </a:solidFill>
              </a:rPr>
              <a:t>From</a:t>
            </a:r>
            <a:r>
              <a:rPr i="1" lang="en" sz="800">
                <a:solidFill>
                  <a:schemeClr val="dk1"/>
                </a:solidFill>
                <a:uFill>
                  <a:noFill/>
                </a:uFill>
                <a:hlinkClick r:id="rId11">
                  <a:extLst>
                    <a:ext uri="{A12FA001-AC4F-418D-AE19-62706E023703}">
                      <ahyp:hlinkClr val="tx"/>
                    </a:ext>
                  </a:extLst>
                </a:hlinkClick>
              </a:rPr>
              <a:t> financial institutions to credit</a:t>
            </a:r>
            <a:r>
              <a:rPr i="1" lang="en" sz="800">
                <a:solidFill>
                  <a:schemeClr val="dk1"/>
                </a:solidFill>
              </a:rPr>
              <a:t> unions, everyone is recognizing the value of analyzing video content related to loan applications, customer interactions, and risk assessment. Faster Capital</a:t>
            </a:r>
            <a:endParaRPr i="1" sz="1100">
              <a:solidFill>
                <a:schemeClr val="dk1"/>
              </a:solidFill>
            </a:endParaRPr>
          </a:p>
        </p:txBody>
      </p:sp>
      <p:pic>
        <p:nvPicPr>
          <p:cNvPr id="362" name="Google Shape;362;p43"/>
          <p:cNvPicPr preferRelativeResize="0"/>
          <p:nvPr/>
        </p:nvPicPr>
        <p:blipFill>
          <a:blip r:embed="rId12">
            <a:alphaModFix/>
          </a:blip>
          <a:stretch>
            <a:fillRect/>
          </a:stretch>
        </p:blipFill>
        <p:spPr>
          <a:xfrm>
            <a:off x="6788251" y="3085325"/>
            <a:ext cx="1336326" cy="1276349"/>
          </a:xfrm>
          <a:prstGeom prst="rect">
            <a:avLst/>
          </a:prstGeom>
          <a:noFill/>
          <a:ln>
            <a:noFill/>
          </a:ln>
        </p:spPr>
      </p:pic>
      <p:sp>
        <p:nvSpPr>
          <p:cNvPr id="363" name="Google Shape;363;p43"/>
          <p:cNvSpPr/>
          <p:nvPr/>
        </p:nvSpPr>
        <p:spPr>
          <a:xfrm>
            <a:off x="6161075" y="186800"/>
            <a:ext cx="27123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43"/>
          <p:cNvSpPr txBox="1"/>
          <p:nvPr/>
        </p:nvSpPr>
        <p:spPr>
          <a:xfrm>
            <a:off x="6228950" y="146425"/>
            <a:ext cx="264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Phone Charge Level for Creditworthiness?</a:t>
            </a:r>
            <a:endParaRPr b="1" sz="900">
              <a:solidFill>
                <a:schemeClr val="lt1"/>
              </a:solidFill>
            </a:endParaRPr>
          </a:p>
        </p:txBody>
      </p:sp>
      <p:grpSp>
        <p:nvGrpSpPr>
          <p:cNvPr id="365" name="Google Shape;365;p43"/>
          <p:cNvGrpSpPr/>
          <p:nvPr/>
        </p:nvGrpSpPr>
        <p:grpSpPr>
          <a:xfrm>
            <a:off x="6146750" y="2762225"/>
            <a:ext cx="2712400" cy="323100"/>
            <a:chOff x="652900" y="-1244500"/>
            <a:chExt cx="2561284" cy="323100"/>
          </a:xfrm>
        </p:grpSpPr>
        <p:sp>
          <p:nvSpPr>
            <p:cNvPr id="366" name="Google Shape;366;p43"/>
            <p:cNvSpPr/>
            <p:nvPr/>
          </p:nvSpPr>
          <p:spPr>
            <a:xfrm>
              <a:off x="652900" y="-1204125"/>
              <a:ext cx="25608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43"/>
            <p:cNvSpPr txBox="1"/>
            <p:nvPr/>
          </p:nvSpPr>
          <p:spPr>
            <a:xfrm>
              <a:off x="716984" y="-1244500"/>
              <a:ext cx="2497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lt1"/>
                  </a:solidFill>
                </a:rPr>
                <a:t>Loan Video Analytics</a:t>
              </a:r>
              <a:endParaRPr b="1" sz="900">
                <a:solidFill>
                  <a:schemeClr val="lt1"/>
                </a:solidFill>
              </a:endParaRPr>
            </a:p>
          </p:txBody>
        </p:sp>
      </p:grpSp>
      <p:sp>
        <p:nvSpPr>
          <p:cNvPr id="368" name="Google Shape;368;p43"/>
          <p:cNvSpPr/>
          <p:nvPr/>
        </p:nvSpPr>
        <p:spPr>
          <a:xfrm>
            <a:off x="100924" y="186800"/>
            <a:ext cx="25614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43"/>
          <p:cNvSpPr txBox="1"/>
          <p:nvPr/>
        </p:nvSpPr>
        <p:spPr>
          <a:xfrm>
            <a:off x="168800" y="146425"/>
            <a:ext cx="25614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lt1"/>
                </a:solidFill>
              </a:rPr>
              <a:t>Your Face is Your Credit Score</a:t>
            </a:r>
            <a:endParaRPr b="1" sz="900">
              <a:solidFill>
                <a:schemeClr val="lt1"/>
              </a:solidFill>
            </a:endParaRPr>
          </a:p>
        </p:txBody>
      </p:sp>
      <p:sp>
        <p:nvSpPr>
          <p:cNvPr id="370" name="Google Shape;370;p43"/>
          <p:cNvSpPr/>
          <p:nvPr/>
        </p:nvSpPr>
        <p:spPr>
          <a:xfrm>
            <a:off x="2857575" y="151075"/>
            <a:ext cx="30852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43"/>
          <p:cNvSpPr txBox="1"/>
          <p:nvPr/>
        </p:nvSpPr>
        <p:spPr>
          <a:xfrm>
            <a:off x="3003525" y="105775"/>
            <a:ext cx="298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All Mobile Phone Data is Fair Game for Credit?</a:t>
            </a:r>
            <a:endParaRPr b="1" sz="900">
              <a:solidFill>
                <a:schemeClr val="lt1"/>
              </a:solidFill>
            </a:endParaRPr>
          </a:p>
        </p:txBody>
      </p:sp>
      <p:sp>
        <p:nvSpPr>
          <p:cNvPr id="372" name="Google Shape;372;p43"/>
          <p:cNvSpPr/>
          <p:nvPr/>
        </p:nvSpPr>
        <p:spPr>
          <a:xfrm>
            <a:off x="169224" y="2802600"/>
            <a:ext cx="24753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43"/>
          <p:cNvSpPr txBox="1"/>
          <p:nvPr/>
        </p:nvSpPr>
        <p:spPr>
          <a:xfrm>
            <a:off x="237099" y="2762225"/>
            <a:ext cx="247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All Caps means Less </a:t>
            </a:r>
            <a:r>
              <a:rPr b="1" lang="en" sz="900">
                <a:solidFill>
                  <a:schemeClr val="lt1"/>
                </a:solidFill>
              </a:rPr>
              <a:t>Creditworthiness</a:t>
            </a:r>
            <a:endParaRPr b="1" sz="900">
              <a:solidFill>
                <a:schemeClr val="lt1"/>
              </a:solidFill>
            </a:endParaRPr>
          </a:p>
        </p:txBody>
      </p:sp>
      <p:sp>
        <p:nvSpPr>
          <p:cNvPr id="374" name="Google Shape;374;p43"/>
          <p:cNvSpPr/>
          <p:nvPr/>
        </p:nvSpPr>
        <p:spPr>
          <a:xfrm>
            <a:off x="2896525" y="2842975"/>
            <a:ext cx="2981700" cy="232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375" name="Google Shape;375;p43"/>
          <p:cNvSpPr txBox="1"/>
          <p:nvPr/>
        </p:nvSpPr>
        <p:spPr>
          <a:xfrm>
            <a:off x="2964400" y="2802600"/>
            <a:ext cx="2712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                 All Data is Credit Data?</a:t>
            </a:r>
            <a:endParaRPr b="1" sz="9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6"/>
          <p:cNvSpPr txBox="1"/>
          <p:nvPr/>
        </p:nvSpPr>
        <p:spPr>
          <a:xfrm>
            <a:off x="307600" y="149100"/>
            <a:ext cx="800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135" name="Google Shape;135;p26"/>
          <p:cNvSpPr txBox="1"/>
          <p:nvPr/>
        </p:nvSpPr>
        <p:spPr>
          <a:xfrm>
            <a:off x="468675" y="365925"/>
            <a:ext cx="800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solidFill>
                <a:schemeClr val="dk1"/>
              </a:solidFill>
            </a:endParaRPr>
          </a:p>
        </p:txBody>
      </p:sp>
      <p:sp>
        <p:nvSpPr>
          <p:cNvPr id="136" name="Google Shape;136;p26"/>
          <p:cNvSpPr txBox="1"/>
          <p:nvPr/>
        </p:nvSpPr>
        <p:spPr>
          <a:xfrm>
            <a:off x="88200" y="301350"/>
            <a:ext cx="9055800" cy="4633200"/>
          </a:xfrm>
          <a:prstGeom prst="rect">
            <a:avLst/>
          </a:prstGeom>
          <a:noFill/>
          <a:ln>
            <a:noFill/>
          </a:ln>
        </p:spPr>
        <p:txBody>
          <a:bodyPr anchorCtr="0" anchor="t" bIns="91425" lIns="91425" spcFirstLastPara="1" rIns="91425" wrap="square" tIns="91425">
            <a:spAutoFit/>
          </a:bodyPr>
          <a:lstStyle/>
          <a:p>
            <a:pPr indent="-282575" lvl="0" marL="457200" rtl="0" algn="l">
              <a:spcBef>
                <a:spcPts val="0"/>
              </a:spcBef>
              <a:spcAft>
                <a:spcPts val="0"/>
              </a:spcAft>
              <a:buSzPts val="850"/>
              <a:buAutoNum type="arabicPeriod"/>
            </a:pPr>
            <a:r>
              <a:rPr lang="en" sz="850"/>
              <a:t>Digital</a:t>
            </a:r>
            <a:r>
              <a:rPr lang="en" sz="850"/>
              <a:t> banking platforms increase competition in the banking sector and pose risks to financial stability.  </a:t>
            </a:r>
            <a:r>
              <a:rPr i="1" lang="en" sz="850">
                <a:solidFill>
                  <a:schemeClr val="dk1"/>
                </a:solidFill>
              </a:rPr>
              <a:t>Digitalization decreases local and national market concentration, and average markups fall in deposit and loan markets, holding fixed the size of the banking sector. As for stability, it increases the average market share of lightly-regulated mid-sized banks by 29%, increases the uninsured deposits ratio of the banking sector by 9% while resorting uninsured deposits towards larger digital banks, and doubles credit risks associated with lending in market segments that are less-well served by digital technologies.</a:t>
            </a:r>
            <a:endParaRPr i="1" sz="850">
              <a:solidFill>
                <a:schemeClr val="dk1"/>
              </a:solidFill>
            </a:endParaRPr>
          </a:p>
          <a:p>
            <a:pPr indent="457200" lvl="0" marL="0" rtl="0" algn="l">
              <a:spcBef>
                <a:spcPts val="0"/>
              </a:spcBef>
              <a:spcAft>
                <a:spcPts val="0"/>
              </a:spcAft>
              <a:buNone/>
            </a:pPr>
            <a:r>
              <a:rPr lang="en" sz="850">
                <a:solidFill>
                  <a:schemeClr val="dk1"/>
                </a:solidFill>
              </a:rPr>
              <a:t>In sum, digital banking increases competition and poses risks to financial stability.</a:t>
            </a:r>
            <a:endParaRPr sz="850"/>
          </a:p>
          <a:p>
            <a:pPr indent="0" lvl="0" marL="0" rtl="0" algn="l">
              <a:spcBef>
                <a:spcPts val="0"/>
              </a:spcBef>
              <a:spcAft>
                <a:spcPts val="0"/>
              </a:spcAft>
              <a:buNone/>
            </a:pPr>
            <a:r>
              <a:rPr b="1" lang="en" sz="850"/>
              <a:t>              Digitalization completely transformed financial services and injected characteristics of tech-driven </a:t>
            </a:r>
            <a:r>
              <a:rPr b="1" lang="en" sz="850"/>
              <a:t>industries</a:t>
            </a:r>
            <a:r>
              <a:rPr b="1" lang="en" sz="850"/>
              <a:t>.</a:t>
            </a:r>
            <a:endParaRPr sz="850"/>
          </a:p>
          <a:p>
            <a:pPr indent="-282575" lvl="0" marL="457200" rtl="0" algn="l">
              <a:spcBef>
                <a:spcPts val="0"/>
              </a:spcBef>
              <a:spcAft>
                <a:spcPts val="0"/>
              </a:spcAft>
              <a:buSzPts val="850"/>
              <a:buAutoNum type="alphaLcPeriod"/>
            </a:pPr>
            <a:r>
              <a:rPr i="1" lang="en" sz="850"/>
              <a:t>Digital platforms have the platform to</a:t>
            </a:r>
            <a:r>
              <a:rPr i="1" lang="en" sz="850"/>
              <a:t> increase competition by allowing mid-sized firms to compete more effectively with the physical infrastructure of the largest firms. </a:t>
            </a:r>
            <a:r>
              <a:rPr b="1" i="1" lang="en" sz="850"/>
              <a:t> </a:t>
            </a:r>
            <a:endParaRPr b="1" i="1" sz="850"/>
          </a:p>
          <a:p>
            <a:pPr indent="0" lvl="0" marL="457200" rtl="0" algn="l">
              <a:spcBef>
                <a:spcPts val="0"/>
              </a:spcBef>
              <a:spcAft>
                <a:spcPts val="0"/>
              </a:spcAft>
              <a:buNone/>
            </a:pPr>
            <a:r>
              <a:rPr b="1" lang="en" sz="850"/>
              <a:t>This is due to the cloud service providers. </a:t>
            </a:r>
            <a:endParaRPr b="1" i="1" sz="850"/>
          </a:p>
          <a:p>
            <a:pPr indent="-282575" lvl="0" marL="457200" rtl="0" algn="l">
              <a:spcBef>
                <a:spcPts val="0"/>
              </a:spcBef>
              <a:spcAft>
                <a:spcPts val="0"/>
              </a:spcAft>
              <a:buSzPts val="850"/>
              <a:buAutoNum type="alphaLcPeriod"/>
            </a:pPr>
            <a:r>
              <a:rPr i="1" lang="en" sz="850"/>
              <a:t>Digitalization costs and differentiation</a:t>
            </a:r>
            <a:r>
              <a:rPr i="1" lang="en" sz="850"/>
              <a:t> can hurt the profitability and business models of small community banks with below $10B in assets.</a:t>
            </a:r>
            <a:endParaRPr sz="850"/>
          </a:p>
          <a:p>
            <a:pPr indent="0" lvl="0" marL="0" rtl="0" algn="l">
              <a:spcBef>
                <a:spcPts val="0"/>
              </a:spcBef>
              <a:spcAft>
                <a:spcPts val="0"/>
              </a:spcAft>
              <a:buClr>
                <a:schemeClr val="dk1"/>
              </a:buClr>
              <a:buSzPts val="1100"/>
              <a:buFont typeface="Arial"/>
              <a:buNone/>
            </a:pPr>
            <a:r>
              <a:t/>
            </a:r>
            <a:endParaRPr sz="850"/>
          </a:p>
          <a:p>
            <a:pPr indent="0" lvl="0" marL="0" rtl="0" algn="l">
              <a:spcBef>
                <a:spcPts val="0"/>
              </a:spcBef>
              <a:spcAft>
                <a:spcPts val="0"/>
              </a:spcAft>
              <a:buClr>
                <a:schemeClr val="dk1"/>
              </a:buClr>
              <a:buSzPts val="1100"/>
              <a:buFont typeface="Arial"/>
              <a:buNone/>
            </a:pPr>
            <a:r>
              <a:rPr lang="en" sz="850"/>
              <a:t>2. D</a:t>
            </a:r>
            <a:r>
              <a:rPr lang="en" sz="850"/>
              <a:t>igital Banking has implications for monetary policy transmission.</a:t>
            </a:r>
            <a:endParaRPr sz="850"/>
          </a:p>
          <a:p>
            <a:pPr indent="-282575" lvl="0" marL="457200" rtl="0" algn="l">
              <a:spcBef>
                <a:spcPts val="0"/>
              </a:spcBef>
              <a:spcAft>
                <a:spcPts val="0"/>
              </a:spcAft>
              <a:buSzPts val="850"/>
              <a:buAutoNum type="alphaLcPeriod"/>
            </a:pPr>
            <a:r>
              <a:rPr i="1" lang="en" sz="850"/>
              <a:t>D</a:t>
            </a:r>
            <a:r>
              <a:rPr i="1" lang="en" sz="850"/>
              <a:t>igital banks attract a different and potentially flightier deposit base. </a:t>
            </a:r>
            <a:endParaRPr sz="850"/>
          </a:p>
          <a:p>
            <a:pPr indent="0" lvl="0" marL="457200" rtl="0" algn="l">
              <a:spcBef>
                <a:spcPts val="0"/>
              </a:spcBef>
              <a:spcAft>
                <a:spcPts val="0"/>
              </a:spcAft>
              <a:buNone/>
            </a:pPr>
            <a:r>
              <a:rPr b="1" lang="en" sz="850"/>
              <a:t>Globally, these trends can be observed in young customers, unbanked, underbanked etc</a:t>
            </a:r>
            <a:endParaRPr b="1" sz="850"/>
          </a:p>
          <a:p>
            <a:pPr indent="-282575" lvl="0" marL="457200" rtl="0" algn="l">
              <a:spcBef>
                <a:spcPts val="0"/>
              </a:spcBef>
              <a:spcAft>
                <a:spcPts val="0"/>
              </a:spcAft>
              <a:buSzPts val="850"/>
              <a:buAutoNum type="alphaLcPeriod"/>
            </a:pPr>
            <a:r>
              <a:rPr i="1" lang="en" sz="850"/>
              <a:t>Digital banking also reduces the variable costs of deposit provision.</a:t>
            </a:r>
            <a:endParaRPr i="1" sz="850"/>
          </a:p>
          <a:p>
            <a:pPr indent="-282575" lvl="0" marL="457200" rtl="0" algn="l">
              <a:spcBef>
                <a:spcPts val="0"/>
              </a:spcBef>
              <a:spcAft>
                <a:spcPts val="0"/>
              </a:spcAft>
              <a:buSzPts val="850"/>
              <a:buAutoNum type="alphaLcPeriod"/>
            </a:pPr>
            <a:r>
              <a:rPr i="1" lang="en" sz="850"/>
              <a:t>Koont et al. (2023) show that digital banks also face higher deposit outflows for each deposit market segment in response to increases in interest rates, leading to a lower deposit franchise value for a given level and composition of deposits.</a:t>
            </a:r>
            <a:endParaRPr sz="850"/>
          </a:p>
          <a:p>
            <a:pPr indent="0" lvl="0" marL="0" rtl="0" algn="l">
              <a:spcBef>
                <a:spcPts val="0"/>
              </a:spcBef>
              <a:spcAft>
                <a:spcPts val="0"/>
              </a:spcAft>
              <a:buClr>
                <a:schemeClr val="dk1"/>
              </a:buClr>
              <a:buSzPts val="1100"/>
              <a:buFont typeface="Arial"/>
              <a:buNone/>
            </a:pPr>
            <a:r>
              <a:t/>
            </a:r>
            <a:endParaRPr sz="850"/>
          </a:p>
          <a:p>
            <a:pPr indent="0" lvl="0" marL="0" rtl="0" algn="l">
              <a:spcBef>
                <a:spcPts val="0"/>
              </a:spcBef>
              <a:spcAft>
                <a:spcPts val="0"/>
              </a:spcAft>
              <a:buNone/>
            </a:pPr>
            <a:r>
              <a:rPr lang="en" sz="850"/>
              <a:t>3. Digital banking alters banks’ ability to screen or monitor customers across different market segments. This may lead to risk build up in market segments that are less well served via digital technologies.</a:t>
            </a:r>
            <a:endParaRPr sz="850"/>
          </a:p>
          <a:p>
            <a:pPr indent="0" lvl="0" marL="0" rtl="0" algn="l">
              <a:spcBef>
                <a:spcPts val="0"/>
              </a:spcBef>
              <a:spcAft>
                <a:spcPts val="0"/>
              </a:spcAft>
              <a:buClr>
                <a:schemeClr val="dk1"/>
              </a:buClr>
              <a:buSzPts val="1100"/>
              <a:buFont typeface="Arial"/>
              <a:buNone/>
            </a:pPr>
            <a:r>
              <a:rPr b="1" lang="en" sz="850"/>
              <a:t>The amount of customer monitoring directly or third party help is unprecedented. This is a very prominent factor esp in digital banking and fintech may not be clear externally.</a:t>
            </a:r>
            <a:endParaRPr b="1" sz="850"/>
          </a:p>
          <a:p>
            <a:pPr indent="-282575" lvl="0" marL="457200" rtl="0" algn="l">
              <a:spcBef>
                <a:spcPts val="0"/>
              </a:spcBef>
              <a:spcAft>
                <a:spcPts val="0"/>
              </a:spcAft>
              <a:buSzPts val="850"/>
              <a:buAutoNum type="alphaLcPeriod"/>
            </a:pPr>
            <a:r>
              <a:rPr lang="en" sz="850"/>
              <a:t>a shift towards digital loan origination increases the banking system’s reliance on hard information, such as credit scores, and thus mistakes or mechanical changes in these metrics can lead to larger consequences</a:t>
            </a:r>
            <a:endParaRPr sz="850"/>
          </a:p>
          <a:p>
            <a:pPr indent="457200" lvl="0" marL="0" rtl="0" algn="l">
              <a:spcBef>
                <a:spcPts val="0"/>
              </a:spcBef>
              <a:spcAft>
                <a:spcPts val="0"/>
              </a:spcAft>
              <a:buClr>
                <a:schemeClr val="dk1"/>
              </a:buClr>
              <a:buSzPts val="1100"/>
              <a:buFont typeface="Arial"/>
              <a:buNone/>
            </a:pPr>
            <a:r>
              <a:rPr b="1" lang="en" sz="850"/>
              <a:t>Digital </a:t>
            </a:r>
            <a:r>
              <a:rPr b="1" lang="en" sz="850"/>
              <a:t>footprint usage is not highly regulated in fintech. There are ethical risks as well. Limited science behind the use of markers. </a:t>
            </a:r>
            <a:endParaRPr b="1" sz="850"/>
          </a:p>
          <a:p>
            <a:pPr indent="-282575" lvl="0" marL="457200" rtl="0" algn="l">
              <a:spcBef>
                <a:spcPts val="0"/>
              </a:spcBef>
              <a:spcAft>
                <a:spcPts val="0"/>
              </a:spcAft>
              <a:buSzPts val="850"/>
              <a:buAutoNum type="alphaLcPeriod"/>
            </a:pPr>
            <a:r>
              <a:rPr lang="en" sz="850"/>
              <a:t>increased use of hard information in lending decisions could alter the correlation among banks’ risks if for instance all banks are using the same data in credit decisions, which would have implications for stability. </a:t>
            </a:r>
            <a:endParaRPr sz="850"/>
          </a:p>
          <a:p>
            <a:pPr indent="0" lvl="0" marL="457200" rtl="0" algn="l">
              <a:spcBef>
                <a:spcPts val="0"/>
              </a:spcBef>
              <a:spcAft>
                <a:spcPts val="0"/>
              </a:spcAft>
              <a:buClr>
                <a:schemeClr val="dk1"/>
              </a:buClr>
              <a:buSzPts val="1100"/>
              <a:buFont typeface="Arial"/>
              <a:buNone/>
            </a:pPr>
            <a:r>
              <a:rPr b="1" lang="en" sz="850"/>
              <a:t>Fintech considers all data as credit data. Globally, in fintech, credit decisioning based on phone charge levels, use of capital letters, typing speed, scores of your social media contacts, anything on mobile phone,  (FDIC focused on the digital footprint based credit scoring in publications as well).</a:t>
            </a:r>
            <a:endParaRPr b="1" sz="850"/>
          </a:p>
          <a:p>
            <a:pPr indent="0" lvl="0" marL="0" rtl="0" algn="l">
              <a:spcBef>
                <a:spcPts val="0"/>
              </a:spcBef>
              <a:spcAft>
                <a:spcPts val="0"/>
              </a:spcAft>
              <a:buClr>
                <a:schemeClr val="dk1"/>
              </a:buClr>
              <a:buSzPts val="1100"/>
              <a:buFont typeface="Arial"/>
              <a:buNone/>
            </a:pPr>
            <a:r>
              <a:t/>
            </a:r>
            <a:endParaRPr sz="850"/>
          </a:p>
          <a:p>
            <a:pPr indent="0" lvl="0" marL="0" rtl="0" algn="l">
              <a:spcBef>
                <a:spcPts val="0"/>
              </a:spcBef>
              <a:spcAft>
                <a:spcPts val="0"/>
              </a:spcAft>
              <a:buNone/>
            </a:pPr>
            <a:r>
              <a:rPr lang="en" sz="850"/>
              <a:t>4. Branchless integration of local banking markets due to digital platform technologies is likely to affect the propagation of bank health shocks to more geographic regions, while also dampening the reliance of regions on any one specific institution.</a:t>
            </a:r>
            <a:endParaRPr sz="850"/>
          </a:p>
          <a:p>
            <a:pPr indent="0" lvl="0" marL="0" rtl="0" algn="l">
              <a:spcBef>
                <a:spcPts val="0"/>
              </a:spcBef>
              <a:spcAft>
                <a:spcPts val="0"/>
              </a:spcAft>
              <a:buClr>
                <a:schemeClr val="dk1"/>
              </a:buClr>
              <a:buSzPts val="1100"/>
              <a:buFont typeface="Arial"/>
              <a:buNone/>
            </a:pPr>
            <a:r>
              <a:rPr b="1" lang="en" sz="850"/>
              <a:t>Digitalization makes things more centralized and homogenized. Hence, smaller regional variations.</a:t>
            </a:r>
            <a:endParaRPr sz="850"/>
          </a:p>
          <a:p>
            <a:pPr indent="-282575" lvl="0" marL="457200" rtl="0" algn="l">
              <a:spcBef>
                <a:spcPts val="0"/>
              </a:spcBef>
              <a:spcAft>
                <a:spcPts val="0"/>
              </a:spcAft>
              <a:buSzPts val="850"/>
              <a:buAutoNum type="alphaLcPeriod"/>
            </a:pPr>
            <a:r>
              <a:rPr lang="en" sz="850"/>
              <a:t>branch-based measures of market concentration will become less relevant going forward in assessing the competitive landscape of a local banking market, and highlights the need for clearer data on the locations of deposits and other banking services that need not be tied to the physical branches of banks.</a:t>
            </a:r>
            <a:endParaRPr sz="850"/>
          </a:p>
        </p:txBody>
      </p:sp>
      <p:sp>
        <p:nvSpPr>
          <p:cNvPr id="137" name="Google Shape;137;p26"/>
          <p:cNvSpPr txBox="1"/>
          <p:nvPr/>
        </p:nvSpPr>
        <p:spPr>
          <a:xfrm>
            <a:off x="210750" y="95300"/>
            <a:ext cx="800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Paper 33: Digital Banking Revolution: Effects on Competition and Stability</a:t>
            </a:r>
            <a:endParaRPr b="1" sz="11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4"/>
          <p:cNvSpPr txBox="1"/>
          <p:nvPr>
            <p:ph idx="1" type="subTitle"/>
          </p:nvPr>
        </p:nvSpPr>
        <p:spPr>
          <a:xfrm>
            <a:off x="311700" y="19489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chemeClr val="dk1"/>
                </a:solidFill>
              </a:rPr>
              <a:t>Dangers of The Digital / Fintech Era</a:t>
            </a:r>
            <a:endParaRPr b="1" sz="1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5"/>
          <p:cNvSpPr txBox="1"/>
          <p:nvPr/>
        </p:nvSpPr>
        <p:spPr>
          <a:xfrm>
            <a:off x="307600" y="535675"/>
            <a:ext cx="8008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386" name="Google Shape;386;p45"/>
          <p:cNvSpPr txBox="1"/>
          <p:nvPr/>
        </p:nvSpPr>
        <p:spPr>
          <a:xfrm>
            <a:off x="307600" y="735575"/>
            <a:ext cx="3755100" cy="3474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900"/>
              <a:t>Emerging firms are quickly making inroads into critical financial services, and often taking on more risk than traditional banks. </a:t>
            </a:r>
            <a:endParaRPr sz="900"/>
          </a:p>
          <a:p>
            <a:pPr indent="0" lvl="0" marL="0" rtl="0" algn="l">
              <a:spcBef>
                <a:spcPts val="0"/>
              </a:spcBef>
              <a:spcAft>
                <a:spcPts val="0"/>
              </a:spcAft>
              <a:buNone/>
            </a:pPr>
            <a:r>
              <a:rPr lang="en" sz="900">
                <a:solidFill>
                  <a:schemeClr val="dk1"/>
                </a:solidFill>
              </a:rPr>
              <a:t>Pascual et.al.</a:t>
            </a:r>
            <a:endParaRPr sz="900">
              <a:solidFill>
                <a:schemeClr val="dk1"/>
              </a:solidFill>
            </a:endParaRPr>
          </a:p>
          <a:p>
            <a:pPr indent="0" lvl="0" marL="0" rtl="0" algn="l">
              <a:spcBef>
                <a:spcPts val="0"/>
              </a:spcBef>
              <a:spcAft>
                <a:spcPts val="0"/>
              </a:spcAft>
              <a:buNone/>
            </a:pPr>
            <a:r>
              <a:t/>
            </a:r>
            <a:endParaRPr i="1" sz="900" u="sng">
              <a:solidFill>
                <a:schemeClr val="hlink"/>
              </a:solidFill>
            </a:endParaRPr>
          </a:p>
          <a:p>
            <a:pPr indent="0" lvl="0" marL="0" rtl="0" algn="l">
              <a:spcBef>
                <a:spcPts val="0"/>
              </a:spcBef>
              <a:spcAft>
                <a:spcPts val="0"/>
              </a:spcAft>
              <a:buClr>
                <a:schemeClr val="dk1"/>
              </a:buClr>
              <a:buSzPts val="1100"/>
              <a:buFont typeface="Arial"/>
              <a:buNone/>
            </a:pPr>
            <a:r>
              <a:rPr lang="en" sz="1000">
                <a:solidFill>
                  <a:schemeClr val="dk1"/>
                </a:solidFill>
              </a:rPr>
              <a:t>Digital banks (“Neobanks”) are growing in systemic importance in their local markets.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Vulnerabilities</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(1) Higher risk-taking in retail loan originations without</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appropriate provisioning and underpricing of credit risk;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(2) Higher risk-taking in the securities portfolio;</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(3) Inadequate liquidity management framework.</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 Fintech firms not only take on risks themselves but also exert pressure on incumbents. The case study of the US mortgage market presents evidence of a significant negative impact of competitive pressure from fintechs on the income of traditional banks. </a:t>
            </a:r>
            <a:endParaRPr sz="10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900">
                <a:solidFill>
                  <a:schemeClr val="dk1"/>
                </a:solidFill>
              </a:rPr>
              <a:t>[Source: The Rapid Growth Of Fintech: Vulnerabilities and Challenges For Financial Stability]</a:t>
            </a:r>
            <a:endParaRPr sz="900">
              <a:solidFill>
                <a:schemeClr val="dk1"/>
              </a:solidFill>
            </a:endParaRPr>
          </a:p>
          <a:p>
            <a:pPr indent="0" lvl="0" marL="0" rtl="0" algn="l">
              <a:spcBef>
                <a:spcPts val="0"/>
              </a:spcBef>
              <a:spcAft>
                <a:spcPts val="0"/>
              </a:spcAft>
              <a:buNone/>
            </a:pPr>
            <a:r>
              <a:t/>
            </a:r>
            <a:endParaRPr sz="1200">
              <a:solidFill>
                <a:schemeClr val="dk1"/>
              </a:solidFill>
            </a:endParaRPr>
          </a:p>
        </p:txBody>
      </p:sp>
      <p:pic>
        <p:nvPicPr>
          <p:cNvPr id="387" name="Google Shape;387;p45"/>
          <p:cNvPicPr preferRelativeResize="0"/>
          <p:nvPr/>
        </p:nvPicPr>
        <p:blipFill rotWithShape="1">
          <a:blip r:embed="rId3">
            <a:alphaModFix/>
          </a:blip>
          <a:srcRect b="7524" l="2114" r="-938" t="28874"/>
          <a:stretch/>
        </p:blipFill>
        <p:spPr>
          <a:xfrm>
            <a:off x="4016125" y="927050"/>
            <a:ext cx="4759200" cy="2493650"/>
          </a:xfrm>
          <a:prstGeom prst="rect">
            <a:avLst/>
          </a:prstGeom>
          <a:noFill/>
          <a:ln>
            <a:noFill/>
          </a:ln>
          <a:effectLst>
            <a:outerShdw blurRad="57150" rotWithShape="0" algn="bl" dir="5400000" dist="19050">
              <a:srgbClr val="000000">
                <a:alpha val="50000"/>
              </a:srgbClr>
            </a:outerShdw>
          </a:effectLst>
        </p:spPr>
      </p:pic>
      <p:sp>
        <p:nvSpPr>
          <p:cNvPr id="388" name="Google Shape;388;p45"/>
          <p:cNvSpPr txBox="1"/>
          <p:nvPr/>
        </p:nvSpPr>
        <p:spPr>
          <a:xfrm>
            <a:off x="307600" y="335375"/>
            <a:ext cx="5017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600"/>
              </a:spcAft>
              <a:buNone/>
            </a:pPr>
            <a:r>
              <a:rPr b="1" lang="en">
                <a:solidFill>
                  <a:schemeClr val="dk1"/>
                </a:solidFill>
              </a:rPr>
              <a:t>Fast-Moving FinTech Poses Challenge for Regulators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6"/>
          <p:cNvSpPr/>
          <p:nvPr/>
        </p:nvSpPr>
        <p:spPr>
          <a:xfrm>
            <a:off x="4693775" y="795600"/>
            <a:ext cx="2993400" cy="2525400"/>
          </a:xfrm>
          <a:prstGeom prst="rect">
            <a:avLst/>
          </a:prstGeom>
          <a:solidFill>
            <a:schemeClr val="lt1"/>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46"/>
          <p:cNvSpPr txBox="1"/>
          <p:nvPr/>
        </p:nvSpPr>
        <p:spPr>
          <a:xfrm>
            <a:off x="307600" y="149100"/>
            <a:ext cx="800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395" name="Google Shape;395;p46"/>
          <p:cNvSpPr txBox="1"/>
          <p:nvPr/>
        </p:nvSpPr>
        <p:spPr>
          <a:xfrm>
            <a:off x="468675" y="365925"/>
            <a:ext cx="800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solidFill>
                <a:schemeClr val="dk1"/>
              </a:solidFill>
            </a:endParaRPr>
          </a:p>
        </p:txBody>
      </p:sp>
      <p:sp>
        <p:nvSpPr>
          <p:cNvPr id="396" name="Google Shape;396;p46"/>
          <p:cNvSpPr txBox="1"/>
          <p:nvPr/>
        </p:nvSpPr>
        <p:spPr>
          <a:xfrm>
            <a:off x="307600" y="535675"/>
            <a:ext cx="8008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p>
        </p:txBody>
      </p:sp>
      <p:sp>
        <p:nvSpPr>
          <p:cNvPr id="397" name="Google Shape;397;p46"/>
          <p:cNvSpPr txBox="1"/>
          <p:nvPr/>
        </p:nvSpPr>
        <p:spPr>
          <a:xfrm>
            <a:off x="590025" y="3765775"/>
            <a:ext cx="7766100" cy="64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 sz="900">
                <a:solidFill>
                  <a:schemeClr val="dk1"/>
                </a:solidFill>
              </a:rPr>
              <a:t>The most popular finance apps in the country, including</a:t>
            </a:r>
            <a:r>
              <a:rPr lang="en" sz="900">
                <a:solidFill>
                  <a:schemeClr val="dk1"/>
                </a:solidFill>
                <a:uFill>
                  <a:noFill/>
                </a:uFill>
                <a:hlinkClick r:id="rId3">
                  <a:extLst>
                    <a:ext uri="{A12FA001-AC4F-418D-AE19-62706E023703}">
                      <ahyp:hlinkClr val="tx"/>
                    </a:ext>
                  </a:extLst>
                </a:hlinkClick>
              </a:rPr>
              <a:t> Block’s</a:t>
            </a:r>
            <a:r>
              <a:rPr lang="en" sz="900">
                <a:solidFill>
                  <a:schemeClr val="dk1"/>
                </a:solidFill>
              </a:rPr>
              <a:t> Cash App,</a:t>
            </a:r>
            <a:r>
              <a:rPr lang="en" sz="900">
                <a:solidFill>
                  <a:schemeClr val="dk1"/>
                </a:solidFill>
                <a:uFill>
                  <a:noFill/>
                </a:uFill>
                <a:hlinkClick r:id="rId4">
                  <a:extLst>
                    <a:ext uri="{A12FA001-AC4F-418D-AE19-62706E023703}">
                      <ahyp:hlinkClr val="tx"/>
                    </a:ext>
                  </a:extLst>
                </a:hlinkClick>
              </a:rPr>
              <a:t> PayPal</a:t>
            </a:r>
            <a:r>
              <a:rPr lang="en" sz="900">
                <a:solidFill>
                  <a:schemeClr val="dk1"/>
                </a:solidFill>
              </a:rPr>
              <a:t> and</a:t>
            </a:r>
            <a:r>
              <a:rPr lang="en" sz="900">
                <a:solidFill>
                  <a:schemeClr val="dk1"/>
                </a:solidFill>
                <a:uFill>
                  <a:noFill/>
                </a:uFill>
                <a:hlinkClick r:id="rId5">
                  <a:extLst>
                    <a:ext uri="{A12FA001-AC4F-418D-AE19-62706E023703}">
                      <ahyp:hlinkClr val="tx"/>
                    </a:ext>
                  </a:extLst>
                </a:hlinkClick>
              </a:rPr>
              <a:t> Chime</a:t>
            </a:r>
            <a:r>
              <a:rPr lang="en" sz="900">
                <a:solidFill>
                  <a:schemeClr val="dk1"/>
                </a:solidFill>
              </a:rPr>
              <a:t>, partner with banks instead of owning them. They account for 60% of all new fintech account openings, according to data provider Curinos. Block and PayPal are publicly traded; Chime is expected to launch an IPO next year.</a:t>
            </a:r>
            <a:endParaRPr sz="1800">
              <a:solidFill>
                <a:schemeClr val="dk1"/>
              </a:solidFill>
            </a:endParaRPr>
          </a:p>
        </p:txBody>
      </p:sp>
      <p:pic>
        <p:nvPicPr>
          <p:cNvPr id="398" name="Google Shape;398;p46"/>
          <p:cNvPicPr preferRelativeResize="0"/>
          <p:nvPr/>
        </p:nvPicPr>
        <p:blipFill>
          <a:blip r:embed="rId6">
            <a:alphaModFix/>
          </a:blip>
          <a:stretch>
            <a:fillRect/>
          </a:stretch>
        </p:blipFill>
        <p:spPr>
          <a:xfrm>
            <a:off x="750161" y="535663"/>
            <a:ext cx="3573315" cy="2794876"/>
          </a:xfrm>
          <a:prstGeom prst="rect">
            <a:avLst/>
          </a:prstGeom>
          <a:noFill/>
          <a:ln>
            <a:noFill/>
          </a:ln>
          <a:effectLst>
            <a:outerShdw blurRad="57150" rotWithShape="0" algn="bl" dir="5400000" dist="19050">
              <a:srgbClr val="000000">
                <a:alpha val="50000"/>
              </a:srgbClr>
            </a:outerShdw>
          </a:effectLst>
        </p:spPr>
      </p:pic>
      <p:sp>
        <p:nvSpPr>
          <p:cNvPr id="399" name="Google Shape;399;p46"/>
          <p:cNvSpPr txBox="1"/>
          <p:nvPr/>
        </p:nvSpPr>
        <p:spPr>
          <a:xfrm>
            <a:off x="4673400" y="775450"/>
            <a:ext cx="3013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alatino Linotype"/>
                <a:ea typeface="Palatino Linotype"/>
                <a:cs typeface="Palatino Linotype"/>
                <a:sym typeface="Palatino Linotype"/>
              </a:rPr>
              <a:t>Over the past decade, dozens of financial-technology companies have linked up with small and midsize banks across the country. </a:t>
            </a:r>
            <a:endParaRPr sz="1100">
              <a:latin typeface="Palatino Linotype"/>
              <a:ea typeface="Palatino Linotype"/>
              <a:cs typeface="Palatino Linotype"/>
              <a:sym typeface="Palatino Linotype"/>
            </a:endParaRPr>
          </a:p>
          <a:p>
            <a:pPr indent="0" lvl="0" marL="0" rtl="0" algn="l">
              <a:spcBef>
                <a:spcPts val="0"/>
              </a:spcBef>
              <a:spcAft>
                <a:spcPts val="0"/>
              </a:spcAft>
              <a:buNone/>
            </a:pPr>
            <a:r>
              <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The idea: The fintechs would create slick smartphone apps and offer useful new services to lure customers, and banks would hold on to the deposits, generating lucrative fees from transactions.</a:t>
            </a:r>
            <a:endParaRPr sz="1100">
              <a:latin typeface="Palatino Linotype"/>
              <a:ea typeface="Palatino Linotype"/>
              <a:cs typeface="Palatino Linotype"/>
              <a:sym typeface="Palatino Linotype"/>
            </a:endParaRPr>
          </a:p>
          <a:p>
            <a:pPr indent="0" lvl="0" marL="0" rtl="0" algn="l">
              <a:spcBef>
                <a:spcPts val="0"/>
              </a:spcBef>
              <a:spcAft>
                <a:spcPts val="0"/>
              </a:spcAft>
              <a:buNone/>
            </a:pPr>
            <a:r>
              <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Importantly, the arrangement allowed the fintechs to tout protection from the Federal Deposit Insurance Corp.</a:t>
            </a:r>
            <a:endParaRPr sz="1100">
              <a:latin typeface="Palatino Linotype"/>
              <a:ea typeface="Palatino Linotype"/>
              <a:cs typeface="Palatino Linotype"/>
              <a:sym typeface="Palatino Linotype"/>
            </a:endParaRPr>
          </a:p>
        </p:txBody>
      </p:sp>
      <p:pic>
        <p:nvPicPr>
          <p:cNvPr id="400" name="Google Shape;400;p46"/>
          <p:cNvPicPr preferRelativeResize="0"/>
          <p:nvPr/>
        </p:nvPicPr>
        <p:blipFill rotWithShape="1">
          <a:blip r:embed="rId6">
            <a:alphaModFix/>
          </a:blip>
          <a:srcRect b="87591" l="0" r="0" t="0"/>
          <a:stretch/>
        </p:blipFill>
        <p:spPr>
          <a:xfrm>
            <a:off x="4673400" y="535675"/>
            <a:ext cx="3013801" cy="369299"/>
          </a:xfrm>
          <a:prstGeom prst="rect">
            <a:avLst/>
          </a:prstGeom>
          <a:noFill/>
          <a:ln>
            <a:noFill/>
          </a:ln>
        </p:spPr>
      </p:pic>
      <p:sp>
        <p:nvSpPr>
          <p:cNvPr id="401" name="Google Shape;401;p46"/>
          <p:cNvSpPr txBox="1"/>
          <p:nvPr/>
        </p:nvSpPr>
        <p:spPr>
          <a:xfrm>
            <a:off x="569475" y="149100"/>
            <a:ext cx="780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Dangers of Fintech: Too Much Innovation?</a:t>
            </a:r>
            <a:endParaRPr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5" name="Shape 405"/>
        <p:cNvGrpSpPr/>
        <p:nvPr/>
      </p:nvGrpSpPr>
      <p:grpSpPr>
        <a:xfrm>
          <a:off x="0" y="0"/>
          <a:ext cx="0" cy="0"/>
          <a:chOff x="0" y="0"/>
          <a:chExt cx="0" cy="0"/>
        </a:xfrm>
      </p:grpSpPr>
      <p:sp>
        <p:nvSpPr>
          <p:cNvPr id="406" name="Google Shape;406;p47"/>
          <p:cNvSpPr txBox="1"/>
          <p:nvPr>
            <p:ph idx="1" type="subTitle"/>
          </p:nvPr>
        </p:nvSpPr>
        <p:spPr>
          <a:xfrm>
            <a:off x="244625" y="21754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000">
                <a:solidFill>
                  <a:schemeClr val="lt1"/>
                </a:solidFill>
              </a:rPr>
              <a:t>Backup</a:t>
            </a:r>
            <a:endParaRPr b="1"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nvSpPr>
        <p:spPr>
          <a:xfrm>
            <a:off x="225975" y="379500"/>
            <a:ext cx="8666700" cy="467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chemeClr val="dk1"/>
                </a:solidFill>
              </a:rPr>
              <a:t>Paper 198</a:t>
            </a:r>
            <a:endParaRPr b="1" sz="850">
              <a:solidFill>
                <a:schemeClr val="dk1"/>
              </a:solidFill>
            </a:endParaRPr>
          </a:p>
          <a:p>
            <a:pPr indent="-282575" lvl="0" marL="457200" rtl="0" algn="l">
              <a:spcBef>
                <a:spcPts val="0"/>
              </a:spcBef>
              <a:spcAft>
                <a:spcPts val="0"/>
              </a:spcAft>
              <a:buClr>
                <a:schemeClr val="dk1"/>
              </a:buClr>
              <a:buSzPts val="850"/>
              <a:buChar char="●"/>
            </a:pPr>
            <a:r>
              <a:rPr i="1" lang="en" sz="850">
                <a:solidFill>
                  <a:schemeClr val="dk1"/>
                </a:solidFill>
              </a:rPr>
              <a:t>Financial innovation is associated with adverse operational risk externalities.</a:t>
            </a:r>
            <a:endParaRPr i="1" sz="850">
              <a:solidFill>
                <a:schemeClr val="dk1"/>
              </a:solidFill>
            </a:endParaRPr>
          </a:p>
          <a:p>
            <a:pPr indent="-282575" lvl="0" marL="457200" rtl="0" algn="l">
              <a:spcBef>
                <a:spcPts val="0"/>
              </a:spcBef>
              <a:spcAft>
                <a:spcPts val="0"/>
              </a:spcAft>
              <a:buClr>
                <a:schemeClr val="dk1"/>
              </a:buClr>
              <a:buSzPts val="850"/>
              <a:buChar char="●"/>
            </a:pPr>
            <a:r>
              <a:rPr i="1" lang="en" sz="850">
                <a:solidFill>
                  <a:schemeClr val="dk1"/>
                </a:solidFill>
              </a:rPr>
              <a:t>Firms with more financial patent innovation suffered higher operational losses per dollar or assets and more tail risk events.</a:t>
            </a:r>
            <a:endParaRPr i="1" sz="850">
              <a:solidFill>
                <a:schemeClr val="dk1"/>
              </a:solidFill>
            </a:endParaRPr>
          </a:p>
          <a:p>
            <a:pPr indent="-282575" lvl="0" marL="457200" rtl="0" algn="l">
              <a:spcBef>
                <a:spcPts val="0"/>
              </a:spcBef>
              <a:spcAft>
                <a:spcPts val="0"/>
              </a:spcAft>
              <a:buClr>
                <a:schemeClr val="dk1"/>
              </a:buClr>
              <a:buSzPts val="850"/>
              <a:buChar char="●"/>
            </a:pPr>
            <a:r>
              <a:rPr i="1" lang="en" sz="850">
                <a:solidFill>
                  <a:schemeClr val="dk1"/>
                </a:solidFill>
              </a:rPr>
              <a:t>Banking organizations engaging in more financial innovation prior to or during the global financial crisis have more operational losses during the crisis.  2007-2009 crisis.</a:t>
            </a:r>
            <a:endParaRPr i="1" sz="850">
              <a:solidFill>
                <a:schemeClr val="dk1"/>
              </a:solidFill>
            </a:endParaRPr>
          </a:p>
          <a:p>
            <a:pPr indent="0" lvl="0" marL="0" rtl="0" algn="l">
              <a:spcBef>
                <a:spcPts val="0"/>
              </a:spcBef>
              <a:spcAft>
                <a:spcPts val="0"/>
              </a:spcAft>
              <a:buNone/>
            </a:pPr>
            <a:r>
              <a:t/>
            </a:r>
            <a:endParaRPr b="1" sz="450">
              <a:solidFill>
                <a:schemeClr val="dk1"/>
              </a:solidFill>
            </a:endParaRPr>
          </a:p>
          <a:p>
            <a:pPr indent="0" lvl="0" marL="0" rtl="0" algn="l">
              <a:spcBef>
                <a:spcPts val="0"/>
              </a:spcBef>
              <a:spcAft>
                <a:spcPts val="0"/>
              </a:spcAft>
              <a:buClr>
                <a:schemeClr val="dk1"/>
              </a:buClr>
              <a:buSzPts val="1100"/>
              <a:buFont typeface="Arial"/>
              <a:buNone/>
            </a:pPr>
            <a:r>
              <a:rPr b="1" lang="en" sz="850">
                <a:solidFill>
                  <a:schemeClr val="dk1"/>
                </a:solidFill>
              </a:rPr>
              <a:t>With the Rise of Digital Banking, Banks are Becoming Hybrid Technology Firms.</a:t>
            </a:r>
            <a:br>
              <a:rPr lang="en" sz="850">
                <a:solidFill>
                  <a:schemeClr val="dk1"/>
                </a:solidFill>
              </a:rPr>
            </a:br>
            <a:r>
              <a:rPr lang="en" sz="850">
                <a:solidFill>
                  <a:schemeClr val="dk1"/>
                </a:solidFill>
              </a:rPr>
              <a:t>Banks now have (i) Large digital infrastructures (cloud deployments, mobile apps, cyber infrastructures, digital investment services etc).</a:t>
            </a:r>
            <a:endParaRPr sz="850">
              <a:solidFill>
                <a:schemeClr val="dk1"/>
              </a:solidFill>
            </a:endParaRPr>
          </a:p>
          <a:p>
            <a:pPr indent="0" lvl="0" marL="0" rtl="0" algn="l">
              <a:spcBef>
                <a:spcPts val="0"/>
              </a:spcBef>
              <a:spcAft>
                <a:spcPts val="0"/>
              </a:spcAft>
              <a:buClr>
                <a:schemeClr val="dk1"/>
              </a:buClr>
              <a:buSzPts val="1100"/>
              <a:buFont typeface="Arial"/>
              <a:buNone/>
            </a:pPr>
            <a:r>
              <a:rPr lang="en" sz="850">
                <a:solidFill>
                  <a:schemeClr val="dk1"/>
                </a:solidFill>
              </a:rPr>
              <a:t>All competing with technology providers like IBM, Microsoft, Amazon, etc.</a:t>
            </a:r>
            <a:endParaRPr sz="850">
              <a:solidFill>
                <a:schemeClr val="dk1"/>
              </a:solidFill>
            </a:endParaRPr>
          </a:p>
          <a:p>
            <a:pPr indent="0" lvl="0" marL="0" rtl="0" algn="l">
              <a:spcBef>
                <a:spcPts val="0"/>
              </a:spcBef>
              <a:spcAft>
                <a:spcPts val="0"/>
              </a:spcAft>
              <a:buClr>
                <a:schemeClr val="dk1"/>
              </a:buClr>
              <a:buSzPts val="1100"/>
              <a:buFont typeface="Arial"/>
              <a:buNone/>
            </a:pPr>
            <a:r>
              <a:rPr lang="en" sz="850">
                <a:solidFill>
                  <a:schemeClr val="dk1"/>
                </a:solidFill>
              </a:rPr>
              <a:t>They need to file patents to operate in digital banking also for AI/ML/data science use cases.</a:t>
            </a:r>
            <a:endParaRPr sz="850">
              <a:solidFill>
                <a:schemeClr val="dk1"/>
              </a:solidFill>
            </a:endParaRPr>
          </a:p>
          <a:p>
            <a:pPr indent="0" lvl="0" marL="0" rtl="0" algn="l">
              <a:spcBef>
                <a:spcPts val="0"/>
              </a:spcBef>
              <a:spcAft>
                <a:spcPts val="0"/>
              </a:spcAft>
              <a:buNone/>
            </a:pPr>
            <a:r>
              <a:t/>
            </a:r>
            <a:endParaRPr sz="850">
              <a:solidFill>
                <a:schemeClr val="dk1"/>
              </a:solidFill>
            </a:endParaRPr>
          </a:p>
          <a:p>
            <a:pPr indent="0" lvl="0" marL="0" rtl="0" algn="l">
              <a:spcBef>
                <a:spcPts val="0"/>
              </a:spcBef>
              <a:spcAft>
                <a:spcPts val="0"/>
              </a:spcAft>
              <a:buNone/>
            </a:pPr>
            <a:r>
              <a:rPr b="1" lang="en" sz="850">
                <a:solidFill>
                  <a:schemeClr val="dk1"/>
                </a:solidFill>
              </a:rPr>
              <a:t>What Drove Finance’s Patenting?</a:t>
            </a:r>
            <a:endParaRPr b="1" sz="850">
              <a:solidFill>
                <a:schemeClr val="dk1"/>
              </a:solidFill>
            </a:endParaRPr>
          </a:p>
          <a:p>
            <a:pPr indent="0" lvl="0" marL="0" rtl="0" algn="l">
              <a:spcBef>
                <a:spcPts val="0"/>
              </a:spcBef>
              <a:spcAft>
                <a:spcPts val="0"/>
              </a:spcAft>
              <a:buNone/>
            </a:pPr>
            <a:r>
              <a:rPr b="1" lang="en" sz="850">
                <a:solidFill>
                  <a:schemeClr val="dk1"/>
                </a:solidFill>
              </a:rPr>
              <a:t>America Invents Act - Expiration and Litigation Boom</a:t>
            </a:r>
            <a:endParaRPr b="1" sz="850">
              <a:solidFill>
                <a:schemeClr val="dk1"/>
              </a:solidFill>
            </a:endParaRPr>
          </a:p>
          <a:p>
            <a:pPr indent="0" lvl="0" marL="0" rtl="0" algn="l">
              <a:spcBef>
                <a:spcPts val="0"/>
              </a:spcBef>
              <a:spcAft>
                <a:spcPts val="0"/>
              </a:spcAft>
              <a:buNone/>
            </a:pPr>
            <a:r>
              <a:rPr b="1" i="1" lang="en" sz="850">
                <a:solidFill>
                  <a:srgbClr val="1C4587"/>
                </a:solidFill>
              </a:rPr>
              <a:t>“Historically, patent litigation activity in the financial services sector was largely initiated by non-practicing entities against banks. This trend was a major reason for the inclusion of the covered business method review program in the 2012 America Invents Act. But that program recently expired, and Bloomberg News found a threefold increase in lawsuits against financial institutions following its expiration.”</a:t>
            </a:r>
            <a:endParaRPr b="1" i="1" sz="850">
              <a:solidFill>
                <a:srgbClr val="1C4587"/>
              </a:solidFill>
            </a:endParaRPr>
          </a:p>
          <a:p>
            <a:pPr indent="0" lvl="0" marL="0" rtl="0" algn="l">
              <a:spcBef>
                <a:spcPts val="0"/>
              </a:spcBef>
              <a:spcAft>
                <a:spcPts val="0"/>
              </a:spcAft>
              <a:buNone/>
            </a:pPr>
            <a:r>
              <a:t/>
            </a:r>
            <a:endParaRPr sz="650">
              <a:solidFill>
                <a:schemeClr val="dk1"/>
              </a:solidFill>
            </a:endParaRPr>
          </a:p>
          <a:p>
            <a:pPr indent="0" lvl="0" marL="0" rtl="0" algn="l">
              <a:spcBef>
                <a:spcPts val="0"/>
              </a:spcBef>
              <a:spcAft>
                <a:spcPts val="0"/>
              </a:spcAft>
              <a:buNone/>
            </a:pPr>
            <a:r>
              <a:rPr b="1" lang="en" sz="850">
                <a:solidFill>
                  <a:schemeClr val="dk1"/>
                </a:solidFill>
              </a:rPr>
              <a:t>Competitor Lawsuits</a:t>
            </a:r>
            <a:endParaRPr b="1" sz="850">
              <a:solidFill>
                <a:schemeClr val="dk1"/>
              </a:solidFill>
            </a:endParaRPr>
          </a:p>
          <a:p>
            <a:pPr indent="-282575" lvl="0" marL="457200" rtl="0" algn="l">
              <a:spcBef>
                <a:spcPts val="0"/>
              </a:spcBef>
              <a:spcAft>
                <a:spcPts val="0"/>
              </a:spcAft>
              <a:buClr>
                <a:schemeClr val="dk1"/>
              </a:buClr>
              <a:buSzPts val="850"/>
              <a:buChar char="●"/>
            </a:pPr>
            <a:r>
              <a:rPr lang="en" sz="850">
                <a:solidFill>
                  <a:schemeClr val="dk1"/>
                </a:solidFill>
              </a:rPr>
              <a:t>USAA suing Wells Fargo, then PNC and others.</a:t>
            </a:r>
            <a:endParaRPr sz="850">
              <a:solidFill>
                <a:schemeClr val="dk1"/>
              </a:solidFill>
            </a:endParaRPr>
          </a:p>
          <a:p>
            <a:pPr indent="-282575" lvl="0" marL="457200" rtl="0" algn="l">
              <a:spcBef>
                <a:spcPts val="0"/>
              </a:spcBef>
              <a:spcAft>
                <a:spcPts val="0"/>
              </a:spcAft>
              <a:buClr>
                <a:schemeClr val="dk1"/>
              </a:buClr>
              <a:buSzPts val="850"/>
              <a:buChar char="●"/>
            </a:pPr>
            <a:r>
              <a:rPr lang="en" sz="850">
                <a:solidFill>
                  <a:schemeClr val="dk1"/>
                </a:solidFill>
              </a:rPr>
              <a:t>Patent Trolls Increasing lawsuits</a:t>
            </a:r>
            <a:endParaRPr sz="850">
              <a:solidFill>
                <a:schemeClr val="dk1"/>
              </a:solidFill>
            </a:endParaRPr>
          </a:p>
          <a:p>
            <a:pPr indent="0" lvl="0" marL="0" rtl="0" algn="l">
              <a:spcBef>
                <a:spcPts val="0"/>
              </a:spcBef>
              <a:spcAft>
                <a:spcPts val="0"/>
              </a:spcAft>
              <a:buNone/>
            </a:pPr>
            <a:r>
              <a:t/>
            </a:r>
            <a:endParaRPr sz="850">
              <a:solidFill>
                <a:schemeClr val="dk1"/>
              </a:solidFill>
            </a:endParaRPr>
          </a:p>
          <a:p>
            <a:pPr indent="0" lvl="0" marL="0" rtl="0" algn="l">
              <a:spcBef>
                <a:spcPts val="0"/>
              </a:spcBef>
              <a:spcAft>
                <a:spcPts val="0"/>
              </a:spcAft>
              <a:buClr>
                <a:schemeClr val="dk1"/>
              </a:buClr>
              <a:buSzPts val="1100"/>
              <a:buFont typeface="Arial"/>
              <a:buNone/>
            </a:pPr>
            <a:r>
              <a:rPr b="1" lang="en" sz="850">
                <a:solidFill>
                  <a:schemeClr val="dk1"/>
                </a:solidFill>
              </a:rPr>
              <a:t>Are P</a:t>
            </a:r>
            <a:r>
              <a:rPr b="1" lang="en" sz="850">
                <a:solidFill>
                  <a:schemeClr val="dk1"/>
                </a:solidFill>
              </a:rPr>
              <a:t>atents a Proxy for Financial Innovation? Is it the Wild West?</a:t>
            </a:r>
            <a:endParaRPr b="1" sz="850">
              <a:solidFill>
                <a:schemeClr val="dk1"/>
              </a:solidFill>
            </a:endParaRPr>
          </a:p>
          <a:p>
            <a:pPr indent="-282575" lvl="0" marL="457200" rtl="0" algn="l">
              <a:spcBef>
                <a:spcPts val="0"/>
              </a:spcBef>
              <a:spcAft>
                <a:spcPts val="0"/>
              </a:spcAft>
              <a:buClr>
                <a:schemeClr val="dk1"/>
              </a:buClr>
              <a:buSzPts val="850"/>
              <a:buChar char="●"/>
            </a:pPr>
            <a:r>
              <a:rPr lang="en" sz="850">
                <a:solidFill>
                  <a:schemeClr val="dk1"/>
                </a:solidFill>
              </a:rPr>
              <a:t>Patents as proxy for innovation is a challenging assumption in financial services. Banks largely miss Intellectual Property infrastructure and know-how compared to the technology sector.</a:t>
            </a:r>
            <a:endParaRPr sz="850">
              <a:solidFill>
                <a:schemeClr val="dk1"/>
              </a:solidFill>
            </a:endParaRPr>
          </a:p>
          <a:p>
            <a:pPr indent="-282575" lvl="0" marL="457200" rtl="0" algn="l">
              <a:spcBef>
                <a:spcPts val="0"/>
              </a:spcBef>
              <a:spcAft>
                <a:spcPts val="0"/>
              </a:spcAft>
              <a:buClr>
                <a:schemeClr val="dk1"/>
              </a:buClr>
              <a:buSzPts val="850"/>
              <a:buChar char="●"/>
            </a:pPr>
            <a:r>
              <a:rPr lang="en" sz="850">
                <a:solidFill>
                  <a:schemeClr val="dk1"/>
                </a:solidFill>
              </a:rPr>
              <a:t>History of patenting is very recent and few companies have accumulated a reasonable amount of patents for analysis. (3-4 large banks lead in financial patents).</a:t>
            </a:r>
            <a:endParaRPr sz="850">
              <a:solidFill>
                <a:schemeClr val="dk1"/>
              </a:solidFill>
            </a:endParaRPr>
          </a:p>
          <a:p>
            <a:pPr indent="-282575" lvl="0" marL="457200" rtl="0" algn="l">
              <a:spcBef>
                <a:spcPts val="0"/>
              </a:spcBef>
              <a:spcAft>
                <a:spcPts val="0"/>
              </a:spcAft>
              <a:buClr>
                <a:schemeClr val="dk1"/>
              </a:buClr>
              <a:buSzPts val="850"/>
              <a:buChar char="●"/>
            </a:pPr>
            <a:r>
              <a:rPr lang="en" sz="850">
                <a:solidFill>
                  <a:schemeClr val="dk1"/>
                </a:solidFill>
              </a:rPr>
              <a:t>Patents are approved through management lines and Lines-of-Business instead of firm-wide funding. The result is a localized, personalized pockets. Also strong issues in IP hygiene. Serious enforceability problems.</a:t>
            </a:r>
            <a:endParaRPr sz="850">
              <a:solidFill>
                <a:schemeClr val="dk1"/>
              </a:solidFill>
            </a:endParaRPr>
          </a:p>
          <a:p>
            <a:pPr indent="-282575" lvl="1" marL="914400" rtl="0" algn="l">
              <a:spcBef>
                <a:spcPts val="0"/>
              </a:spcBef>
              <a:spcAft>
                <a:spcPts val="0"/>
              </a:spcAft>
              <a:buClr>
                <a:schemeClr val="dk1"/>
              </a:buClr>
              <a:buSzPts val="850"/>
              <a:buChar char="○"/>
            </a:pPr>
            <a:r>
              <a:rPr lang="en" sz="850">
                <a:solidFill>
                  <a:schemeClr val="dk1"/>
                </a:solidFill>
              </a:rPr>
              <a:t>Examples: M.D. who funds the group gets their name on the patent. Invalidates the patent completely.</a:t>
            </a:r>
            <a:endParaRPr sz="850">
              <a:solidFill>
                <a:schemeClr val="dk1"/>
              </a:solidFill>
            </a:endParaRPr>
          </a:p>
          <a:p>
            <a:pPr indent="-282575" lvl="1" marL="914400" rtl="0" algn="l">
              <a:spcBef>
                <a:spcPts val="0"/>
              </a:spcBef>
              <a:spcAft>
                <a:spcPts val="0"/>
              </a:spcAft>
              <a:buClr>
                <a:schemeClr val="dk1"/>
              </a:buClr>
              <a:buSzPts val="850"/>
              <a:buChar char="○"/>
            </a:pPr>
            <a:r>
              <a:rPr lang="en" sz="850">
                <a:solidFill>
                  <a:schemeClr val="dk1"/>
                </a:solidFill>
              </a:rPr>
              <a:t>Firms change filings and disclosures add names after primary inventors leave the firm. Invalidates the patent.</a:t>
            </a:r>
            <a:endParaRPr sz="850">
              <a:solidFill>
                <a:schemeClr val="dk1"/>
              </a:solidFill>
            </a:endParaRPr>
          </a:p>
          <a:p>
            <a:pPr indent="-282575" lvl="1" marL="914400" rtl="0" algn="l">
              <a:spcBef>
                <a:spcPts val="0"/>
              </a:spcBef>
              <a:spcAft>
                <a:spcPts val="0"/>
              </a:spcAft>
              <a:buClr>
                <a:schemeClr val="dk1"/>
              </a:buClr>
              <a:buSzPts val="850"/>
              <a:buChar char="○"/>
            </a:pPr>
            <a:r>
              <a:rPr lang="en" sz="850">
                <a:solidFill>
                  <a:schemeClr val="dk1"/>
                </a:solidFill>
              </a:rPr>
              <a:t>Large majority of financial service staff do not understand patent processes or patentability.</a:t>
            </a:r>
            <a:endParaRPr sz="850">
              <a:solidFill>
                <a:schemeClr val="dk1"/>
              </a:solidFill>
            </a:endParaRPr>
          </a:p>
          <a:p>
            <a:pPr indent="-282575" lvl="1" marL="914400" rtl="0" algn="l">
              <a:spcBef>
                <a:spcPts val="0"/>
              </a:spcBef>
              <a:spcAft>
                <a:spcPts val="0"/>
              </a:spcAft>
              <a:buClr>
                <a:schemeClr val="dk1"/>
              </a:buClr>
              <a:buSzPts val="850"/>
              <a:buChar char="○"/>
            </a:pPr>
            <a:r>
              <a:rPr lang="en" sz="850">
                <a:solidFill>
                  <a:schemeClr val="dk1"/>
                </a:solidFill>
              </a:rPr>
              <a:t>Managing directors have extreme power delta over reports. Not amenable for innovation culture. </a:t>
            </a:r>
            <a:endParaRPr sz="850">
              <a:solidFill>
                <a:schemeClr val="dk1"/>
              </a:solidFill>
            </a:endParaRPr>
          </a:p>
          <a:p>
            <a:pPr indent="0" lvl="0" marL="0" rtl="0" algn="l">
              <a:spcBef>
                <a:spcPts val="0"/>
              </a:spcBef>
              <a:spcAft>
                <a:spcPts val="0"/>
              </a:spcAft>
              <a:buClr>
                <a:schemeClr val="dk1"/>
              </a:buClr>
              <a:buSzPts val="1100"/>
              <a:buFont typeface="Arial"/>
              <a:buNone/>
            </a:pPr>
            <a:r>
              <a:rPr b="1" lang="en" sz="850">
                <a:solidFill>
                  <a:schemeClr val="dk1"/>
                </a:solidFill>
              </a:rPr>
              <a:t>Recent Trends</a:t>
            </a:r>
            <a:endParaRPr b="1" sz="850">
              <a:solidFill>
                <a:schemeClr val="dk1"/>
              </a:solidFill>
            </a:endParaRPr>
          </a:p>
          <a:p>
            <a:pPr indent="0" lvl="0" marL="0" rtl="0" algn="l">
              <a:spcBef>
                <a:spcPts val="0"/>
              </a:spcBef>
              <a:spcAft>
                <a:spcPts val="0"/>
              </a:spcAft>
              <a:buNone/>
            </a:pPr>
            <a:r>
              <a:rPr lang="en" sz="850">
                <a:solidFill>
                  <a:schemeClr val="dk1"/>
                </a:solidFill>
              </a:rPr>
              <a:t>The paper misses the more recent trends of banks increasing their patent counts since 2015. Over 30% year-to-year increase has been reported in the past decade. Some firms </a:t>
            </a:r>
            <a:endParaRPr sz="850">
              <a:solidFill>
                <a:schemeClr val="dk1"/>
              </a:solidFill>
            </a:endParaRPr>
          </a:p>
          <a:p>
            <a:pPr indent="0" lvl="0" marL="0" rtl="0" algn="l">
              <a:spcBef>
                <a:spcPts val="0"/>
              </a:spcBef>
              <a:spcAft>
                <a:spcPts val="0"/>
              </a:spcAft>
              <a:buNone/>
            </a:pPr>
            <a:r>
              <a:rPr lang="en" sz="850">
                <a:solidFill>
                  <a:schemeClr val="dk1"/>
                </a:solidFill>
              </a:rPr>
              <a:t>2014 Alice Decision (electronic escrow patent) put a damper on business method filings. USPTO </a:t>
            </a:r>
            <a:r>
              <a:rPr lang="en" sz="850">
                <a:solidFill>
                  <a:schemeClr val="dk1"/>
                </a:solidFill>
              </a:rPr>
              <a:t>allowance of finance patents dropped after Alice decioning by 10%.  There 2 camps now. One group aggressively filing more, the other group uninterested.</a:t>
            </a:r>
            <a:endParaRPr sz="850">
              <a:solidFill>
                <a:schemeClr val="dk1"/>
              </a:solidFill>
            </a:endParaRPr>
          </a:p>
        </p:txBody>
      </p:sp>
      <p:sp>
        <p:nvSpPr>
          <p:cNvPr id="143" name="Google Shape;143;p27"/>
          <p:cNvSpPr txBox="1"/>
          <p:nvPr/>
        </p:nvSpPr>
        <p:spPr>
          <a:xfrm>
            <a:off x="266775" y="106050"/>
            <a:ext cx="866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Paper 198: Risk Externalities of Financial Innovation: Evidence from Operational Losses at Large U.S. Bank Holding Companies</a:t>
            </a:r>
            <a:endParaRPr b="1" sz="11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nvSpPr>
        <p:spPr>
          <a:xfrm>
            <a:off x="307600" y="400275"/>
            <a:ext cx="80088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rPr>
              <a:t>Claim: </a:t>
            </a:r>
            <a:r>
              <a:rPr lang="en" sz="900">
                <a:solidFill>
                  <a:schemeClr val="dk1"/>
                </a:solidFill>
              </a:rPr>
              <a:t>We hypothesize and find evidence that banks use venture investments in fintech startups as a strategic approach to navigate fintech competition</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rPr b="1" lang="en" sz="900">
                <a:solidFill>
                  <a:schemeClr val="dk1"/>
                </a:solidFill>
              </a:rPr>
              <a:t>Collaboration vs. Competition: U.S. vs APAC</a:t>
            </a:r>
            <a:endParaRPr b="1"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In Asia Pacific fintech ecosystem have the power to challenge large financial institutions and reach their level in a collaborative fashion.</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In the US. Fintechs operate as  more collaboratively than competitively. In the U.S. challenger fintechs are rare.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Possible causes: VC relationships and partnerships with large banks</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Bank VC functions, patent law protections and legal system.</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rPr b="1" lang="en" sz="900">
                <a:solidFill>
                  <a:schemeClr val="dk1"/>
                </a:solidFill>
              </a:rPr>
              <a:t>Asian Fintech market is growing more</a:t>
            </a:r>
            <a:endParaRPr b="1"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According to a report from BCG and QED Investors, APAC has a projected compound annual growth rate (CAGR) of 27%, whereas the US has an estimated CAGR of just 17%.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“Attractive demographics, native technology and engineering capabilities, and prudent regulations combined with the sheer necessity to innovate for accelerating the upliftment of a large mass of humanity make APAC the center of gravity for fintechs,” says Erande. [BCG Report]</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rPr b="1" lang="en" sz="900">
                <a:solidFill>
                  <a:schemeClr val="dk1"/>
                </a:solidFill>
              </a:rPr>
              <a:t>Fintech is Taking Over: Fintech Growth 3x the Banking Sector</a:t>
            </a:r>
            <a:endParaRPr b="1"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McKinsey’s research shows that revenues in the fintech industry are expected to grow almost three times faster than those in the traditional banking sector between 2023 and 2028.</a:t>
            </a:r>
            <a:endParaRPr sz="900">
              <a:solidFill>
                <a:schemeClr val="dk1"/>
              </a:solidFill>
            </a:endParaRPr>
          </a:p>
          <a:p>
            <a:pPr indent="0" lvl="0" marL="457200" rtl="0" algn="l">
              <a:spcBef>
                <a:spcPts val="0"/>
              </a:spcBef>
              <a:spcAft>
                <a:spcPts val="0"/>
              </a:spcAft>
              <a:buNone/>
            </a:pPr>
            <a:r>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According to Accenture financial services firms started seeing fintechs as opportunities in the recent years.</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In 2015 the level of investment into collaborative companies increased by 138% while into competitive ones the growth was only 23%</a:t>
            </a:r>
            <a:endParaRPr sz="900">
              <a:solidFill>
                <a:schemeClr val="dk1"/>
              </a:solidFill>
            </a:endParaRPr>
          </a:p>
          <a:p>
            <a:pPr indent="0" lvl="0" marL="457200" rtl="0" algn="l">
              <a:spcBef>
                <a:spcPts val="0"/>
              </a:spcBef>
              <a:spcAft>
                <a:spcPts val="0"/>
              </a:spcAft>
              <a:buNone/>
            </a:pPr>
            <a:r>
              <a:rPr lang="en" sz="900">
                <a:solidFill>
                  <a:schemeClr val="dk1"/>
                </a:solidFill>
              </a:rPr>
              <a:t>xs</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Rise of fintech is motivating the rise of patents in banking</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900">
              <a:solidFill>
                <a:schemeClr val="dk1"/>
              </a:solidFill>
            </a:endParaRPr>
          </a:p>
        </p:txBody>
      </p:sp>
      <p:sp>
        <p:nvSpPr>
          <p:cNvPr id="149" name="Google Shape;149;p28"/>
          <p:cNvSpPr txBox="1"/>
          <p:nvPr/>
        </p:nvSpPr>
        <p:spPr>
          <a:xfrm>
            <a:off x="307600" y="73950"/>
            <a:ext cx="800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Paper 201: From Competitors to Partners: Banks’ Venture Investments in Fintech</a:t>
            </a:r>
            <a:endParaRPr b="1" sz="11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9"/>
          <p:cNvSpPr txBox="1"/>
          <p:nvPr>
            <p:ph idx="1" type="subTitle"/>
          </p:nvPr>
        </p:nvSpPr>
        <p:spPr>
          <a:xfrm>
            <a:off x="311700" y="20350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chemeClr val="dk1"/>
                </a:solidFill>
              </a:rPr>
              <a:t>Digital Banking Trends</a:t>
            </a:r>
            <a:endParaRPr b="1" sz="15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0"/>
          <p:cNvPicPr preferRelativeResize="0"/>
          <p:nvPr/>
        </p:nvPicPr>
        <p:blipFill>
          <a:blip r:embed="rId3">
            <a:alphaModFix/>
          </a:blip>
          <a:stretch>
            <a:fillRect/>
          </a:stretch>
        </p:blipFill>
        <p:spPr>
          <a:xfrm>
            <a:off x="367075" y="1020600"/>
            <a:ext cx="4447849" cy="3557826"/>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sp>
        <p:nvSpPr>
          <p:cNvPr id="160" name="Google Shape;160;p30"/>
          <p:cNvSpPr txBox="1"/>
          <p:nvPr/>
        </p:nvSpPr>
        <p:spPr>
          <a:xfrm>
            <a:off x="367075" y="284900"/>
            <a:ext cx="4291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Digital Finance Transformed Financial Services Industry</a:t>
            </a:r>
            <a:endParaRPr b="1" sz="1100">
              <a:solidFill>
                <a:schemeClr val="dk1"/>
              </a:solidFill>
            </a:endParaRPr>
          </a:p>
          <a:p>
            <a:pPr indent="0" lvl="0" marL="0" rtl="0" algn="l">
              <a:spcBef>
                <a:spcPts val="0"/>
              </a:spcBef>
              <a:spcAft>
                <a:spcPts val="0"/>
              </a:spcAft>
              <a:buNone/>
            </a:pPr>
            <a:r>
              <a:rPr i="1" lang="en" sz="1000">
                <a:solidFill>
                  <a:schemeClr val="dk1"/>
                </a:solidFill>
              </a:rPr>
              <a:t>Digital Payments Growth is Continuing </a:t>
            </a:r>
            <a:endParaRPr i="1" sz="1000">
              <a:solidFill>
                <a:schemeClr val="dk1"/>
              </a:solidFill>
            </a:endParaRPr>
          </a:p>
        </p:txBody>
      </p:sp>
      <p:sp>
        <p:nvSpPr>
          <p:cNvPr id="161" name="Google Shape;161;p30"/>
          <p:cNvSpPr txBox="1"/>
          <p:nvPr/>
        </p:nvSpPr>
        <p:spPr>
          <a:xfrm>
            <a:off x="668125" y="4578425"/>
            <a:ext cx="220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dk1"/>
                </a:solidFill>
              </a:rPr>
              <a:t>Source: Capgemini</a:t>
            </a:r>
            <a:endParaRPr i="1" sz="800">
              <a:solidFill>
                <a:schemeClr val="dk1"/>
              </a:solidFill>
            </a:endParaRPr>
          </a:p>
        </p:txBody>
      </p:sp>
      <p:pic>
        <p:nvPicPr>
          <p:cNvPr id="162" name="Google Shape;162;p30"/>
          <p:cNvPicPr preferRelativeResize="0"/>
          <p:nvPr/>
        </p:nvPicPr>
        <p:blipFill>
          <a:blip r:embed="rId4">
            <a:alphaModFix/>
          </a:blip>
          <a:stretch>
            <a:fillRect/>
          </a:stretch>
        </p:blipFill>
        <p:spPr>
          <a:xfrm>
            <a:off x="5456650" y="382675"/>
            <a:ext cx="3561751" cy="4378152"/>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1"/>
          <p:cNvSpPr/>
          <p:nvPr/>
        </p:nvSpPr>
        <p:spPr>
          <a:xfrm>
            <a:off x="2692365" y="3452125"/>
            <a:ext cx="3573000" cy="1126500"/>
          </a:xfrm>
          <a:prstGeom prst="upArrow">
            <a:avLst>
              <a:gd fmla="val 68081" name="adj1"/>
              <a:gd fmla="val 50000" name="adj2"/>
            </a:avLst>
          </a:prstGeom>
          <a:solidFill>
            <a:srgbClr val="58C1CC"/>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31"/>
          <p:cNvSpPr txBox="1"/>
          <p:nvPr/>
        </p:nvSpPr>
        <p:spPr>
          <a:xfrm>
            <a:off x="850000" y="4540808"/>
            <a:ext cx="725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Rise of Digital Banking</a:t>
            </a:r>
            <a:endParaRPr b="1">
              <a:solidFill>
                <a:schemeClr val="dk1"/>
              </a:solidFill>
            </a:endParaRPr>
          </a:p>
        </p:txBody>
      </p:sp>
      <p:sp>
        <p:nvSpPr>
          <p:cNvPr id="169" name="Google Shape;169;p31"/>
          <p:cNvSpPr/>
          <p:nvPr/>
        </p:nvSpPr>
        <p:spPr>
          <a:xfrm>
            <a:off x="3559175" y="2223225"/>
            <a:ext cx="1958400" cy="885600"/>
          </a:xfrm>
          <a:prstGeom prst="upArrow">
            <a:avLst>
              <a:gd fmla="val 68081" name="adj1"/>
              <a:gd fmla="val 50000" name="adj2"/>
            </a:avLst>
          </a:prstGeom>
          <a:solidFill>
            <a:srgbClr val="0097A7"/>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31"/>
          <p:cNvSpPr txBox="1"/>
          <p:nvPr/>
        </p:nvSpPr>
        <p:spPr>
          <a:xfrm>
            <a:off x="3062675" y="3051913"/>
            <a:ext cx="31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Fintech Growth</a:t>
            </a:r>
            <a:endParaRPr b="1">
              <a:solidFill>
                <a:schemeClr val="dk1"/>
              </a:solidFill>
            </a:endParaRPr>
          </a:p>
        </p:txBody>
      </p:sp>
      <p:sp>
        <p:nvSpPr>
          <p:cNvPr id="171" name="Google Shape;171;p31"/>
          <p:cNvSpPr/>
          <p:nvPr/>
        </p:nvSpPr>
        <p:spPr>
          <a:xfrm flipH="1" rot="10800000">
            <a:off x="3531225" y="1198875"/>
            <a:ext cx="1958400" cy="801300"/>
          </a:xfrm>
          <a:prstGeom prst="upArrow">
            <a:avLst>
              <a:gd fmla="val 68081" name="adj1"/>
              <a:gd fmla="val 50000" name="adj2"/>
            </a:avLst>
          </a:prstGeom>
          <a:solidFill>
            <a:srgbClr val="2773EE"/>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31"/>
          <p:cNvSpPr/>
          <p:nvPr/>
        </p:nvSpPr>
        <p:spPr>
          <a:xfrm flipH="1" rot="10800000">
            <a:off x="759050" y="1198875"/>
            <a:ext cx="1958400" cy="801300"/>
          </a:xfrm>
          <a:prstGeom prst="upArrow">
            <a:avLst>
              <a:gd fmla="val 68081" name="adj1"/>
              <a:gd fmla="val 50000" name="adj2"/>
            </a:avLst>
          </a:prstGeom>
          <a:solidFill>
            <a:srgbClr val="8696D5"/>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31"/>
          <p:cNvSpPr txBox="1"/>
          <p:nvPr/>
        </p:nvSpPr>
        <p:spPr>
          <a:xfrm>
            <a:off x="168650" y="637688"/>
            <a:ext cx="313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In-House Innovation</a:t>
            </a:r>
            <a:endParaRPr b="1">
              <a:solidFill>
                <a:schemeClr val="dk1"/>
              </a:solidFill>
            </a:endParaRPr>
          </a:p>
          <a:p>
            <a:pPr indent="0" lvl="0" marL="0" rtl="0" algn="ctr">
              <a:spcBef>
                <a:spcPts val="0"/>
              </a:spcBef>
              <a:spcAft>
                <a:spcPts val="0"/>
              </a:spcAft>
              <a:buNone/>
            </a:pPr>
            <a:r>
              <a:rPr b="1" lang="en">
                <a:solidFill>
                  <a:schemeClr val="dk1"/>
                </a:solidFill>
              </a:rPr>
              <a:t>&amp; Patenting</a:t>
            </a:r>
            <a:endParaRPr b="1">
              <a:solidFill>
                <a:schemeClr val="dk1"/>
              </a:solidFill>
            </a:endParaRPr>
          </a:p>
        </p:txBody>
      </p:sp>
      <p:cxnSp>
        <p:nvCxnSpPr>
          <p:cNvPr id="174" name="Google Shape;174;p31"/>
          <p:cNvCxnSpPr/>
          <p:nvPr/>
        </p:nvCxnSpPr>
        <p:spPr>
          <a:xfrm>
            <a:off x="631075" y="2151300"/>
            <a:ext cx="7689900" cy="0"/>
          </a:xfrm>
          <a:prstGeom prst="straightConnector1">
            <a:avLst/>
          </a:prstGeom>
          <a:noFill/>
          <a:ln cap="flat" cmpd="sng" w="38100">
            <a:solidFill>
              <a:srgbClr val="0000FF"/>
            </a:solidFill>
            <a:prstDash val="solid"/>
            <a:round/>
            <a:headEnd len="med" w="med" type="none"/>
            <a:tailEnd len="med" w="med" type="none"/>
          </a:ln>
        </p:spPr>
      </p:cxnSp>
      <p:sp>
        <p:nvSpPr>
          <p:cNvPr id="175" name="Google Shape;175;p31"/>
          <p:cNvSpPr txBox="1"/>
          <p:nvPr/>
        </p:nvSpPr>
        <p:spPr>
          <a:xfrm>
            <a:off x="3001188" y="637688"/>
            <a:ext cx="313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Partnership with </a:t>
            </a:r>
            <a:endParaRPr b="1">
              <a:solidFill>
                <a:schemeClr val="dk1"/>
              </a:solidFill>
            </a:endParaRPr>
          </a:p>
          <a:p>
            <a:pPr indent="0" lvl="0" marL="0" rtl="0" algn="ctr">
              <a:spcBef>
                <a:spcPts val="0"/>
              </a:spcBef>
              <a:spcAft>
                <a:spcPts val="0"/>
              </a:spcAft>
              <a:buNone/>
            </a:pPr>
            <a:r>
              <a:rPr b="1" lang="en">
                <a:solidFill>
                  <a:schemeClr val="dk1"/>
                </a:solidFill>
              </a:rPr>
              <a:t>Collaborative Fintech</a:t>
            </a:r>
            <a:endParaRPr b="1">
              <a:solidFill>
                <a:schemeClr val="dk1"/>
              </a:solidFill>
            </a:endParaRPr>
          </a:p>
        </p:txBody>
      </p:sp>
      <p:sp>
        <p:nvSpPr>
          <p:cNvPr id="176" name="Google Shape;176;p31"/>
          <p:cNvSpPr txBox="1"/>
          <p:nvPr/>
        </p:nvSpPr>
        <p:spPr>
          <a:xfrm>
            <a:off x="5833725" y="637688"/>
            <a:ext cx="3139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Mergers &amp; </a:t>
            </a:r>
            <a:r>
              <a:rPr b="1" lang="en">
                <a:solidFill>
                  <a:schemeClr val="dk1"/>
                </a:solidFill>
              </a:rPr>
              <a:t>Acquisitions</a:t>
            </a:r>
            <a:endParaRPr b="1">
              <a:solidFill>
                <a:schemeClr val="dk1"/>
              </a:solidFill>
            </a:endParaRPr>
          </a:p>
          <a:p>
            <a:pPr indent="0" lvl="0" marL="0" rtl="0" algn="ctr">
              <a:spcBef>
                <a:spcPts val="0"/>
              </a:spcBef>
              <a:spcAft>
                <a:spcPts val="0"/>
              </a:spcAft>
              <a:buNone/>
            </a:pPr>
            <a:r>
              <a:rPr b="1" lang="en">
                <a:solidFill>
                  <a:schemeClr val="dk1"/>
                </a:solidFill>
              </a:rPr>
              <a:t>Competitive Fintech</a:t>
            </a:r>
            <a:endParaRPr b="1">
              <a:solidFill>
                <a:schemeClr val="dk1"/>
              </a:solidFill>
            </a:endParaRPr>
          </a:p>
          <a:p>
            <a:pPr indent="0" lvl="0" marL="0" rtl="0" algn="ctr">
              <a:spcBef>
                <a:spcPts val="0"/>
              </a:spcBef>
              <a:spcAft>
                <a:spcPts val="0"/>
              </a:spcAft>
              <a:buNone/>
            </a:pPr>
            <a:r>
              <a:rPr b="1" lang="en">
                <a:solidFill>
                  <a:schemeClr val="dk1"/>
                </a:solidFill>
              </a:rPr>
              <a:t>Fintech</a:t>
            </a:r>
            <a:endParaRPr b="1">
              <a:solidFill>
                <a:schemeClr val="dk1"/>
              </a:solidFill>
            </a:endParaRPr>
          </a:p>
        </p:txBody>
      </p:sp>
      <p:sp>
        <p:nvSpPr>
          <p:cNvPr id="177" name="Google Shape;177;p31"/>
          <p:cNvSpPr/>
          <p:nvPr/>
        </p:nvSpPr>
        <p:spPr>
          <a:xfrm flipH="1" rot="10800000">
            <a:off x="6424125" y="1198875"/>
            <a:ext cx="1958400" cy="801300"/>
          </a:xfrm>
          <a:prstGeom prst="upArrow">
            <a:avLst>
              <a:gd fmla="val 68081" name="adj1"/>
              <a:gd fmla="val 50000" name="adj2"/>
            </a:avLst>
          </a:prstGeom>
          <a:solidFill>
            <a:srgbClr val="0632F8"/>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idx="1" type="subTitle"/>
          </p:nvPr>
        </p:nvSpPr>
        <p:spPr>
          <a:xfrm>
            <a:off x="311700" y="20027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chemeClr val="dk1"/>
                </a:solidFill>
              </a:rPr>
              <a:t>The Rise of Fintech and Technology Firm Pressures</a:t>
            </a:r>
            <a:endParaRPr b="1" sz="15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27451" y="2020575"/>
            <a:ext cx="1316925" cy="864600"/>
          </a:xfrm>
          <a:prstGeom prst="rect">
            <a:avLst/>
          </a:prstGeom>
          <a:noFill/>
          <a:ln>
            <a:noFill/>
          </a:ln>
        </p:spPr>
      </p:pic>
      <p:sp>
        <p:nvSpPr>
          <p:cNvPr id="188" name="Google Shape;188;p33"/>
          <p:cNvSpPr/>
          <p:nvPr/>
        </p:nvSpPr>
        <p:spPr>
          <a:xfrm>
            <a:off x="4011800" y="2297725"/>
            <a:ext cx="1222500" cy="338700"/>
          </a:xfrm>
          <a:prstGeom prst="rect">
            <a:avLst/>
          </a:prstGeom>
          <a:solidFill>
            <a:srgbClr val="0202B6"/>
          </a:solid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cxnSp>
        <p:nvCxnSpPr>
          <p:cNvPr id="189" name="Google Shape;189;p33"/>
          <p:cNvCxnSpPr>
            <a:stCxn id="188" idx="1"/>
          </p:cNvCxnSpPr>
          <p:nvPr/>
        </p:nvCxnSpPr>
        <p:spPr>
          <a:xfrm rot="10800000">
            <a:off x="2315000" y="2446675"/>
            <a:ext cx="1696800" cy="20400"/>
          </a:xfrm>
          <a:prstGeom prst="straightConnector1">
            <a:avLst/>
          </a:prstGeom>
          <a:noFill/>
          <a:ln cap="flat" cmpd="sng" w="19050">
            <a:solidFill>
              <a:srgbClr val="0000FF"/>
            </a:solidFill>
            <a:prstDash val="solid"/>
            <a:round/>
            <a:headEnd len="med" w="med" type="none"/>
            <a:tailEnd len="med" w="med" type="none"/>
          </a:ln>
        </p:spPr>
      </p:cxnSp>
      <p:cxnSp>
        <p:nvCxnSpPr>
          <p:cNvPr id="190" name="Google Shape;190;p33"/>
          <p:cNvCxnSpPr>
            <a:stCxn id="188" idx="3"/>
          </p:cNvCxnSpPr>
          <p:nvPr/>
        </p:nvCxnSpPr>
        <p:spPr>
          <a:xfrm>
            <a:off x="5234300" y="2467075"/>
            <a:ext cx="1747800" cy="7500"/>
          </a:xfrm>
          <a:prstGeom prst="straightConnector1">
            <a:avLst/>
          </a:prstGeom>
          <a:noFill/>
          <a:ln cap="flat" cmpd="sng" w="19050">
            <a:solidFill>
              <a:srgbClr val="7F6000"/>
            </a:solidFill>
            <a:prstDash val="solid"/>
            <a:round/>
            <a:headEnd len="med" w="med" type="none"/>
            <a:tailEnd len="med" w="med" type="none"/>
          </a:ln>
        </p:spPr>
      </p:cxnSp>
      <p:cxnSp>
        <p:nvCxnSpPr>
          <p:cNvPr id="191" name="Google Shape;191;p33"/>
          <p:cNvCxnSpPr/>
          <p:nvPr/>
        </p:nvCxnSpPr>
        <p:spPr>
          <a:xfrm rot="10800000">
            <a:off x="4610825" y="2636425"/>
            <a:ext cx="2428200" cy="864600"/>
          </a:xfrm>
          <a:prstGeom prst="straightConnector1">
            <a:avLst/>
          </a:prstGeom>
          <a:noFill/>
          <a:ln cap="flat" cmpd="sng" w="19050">
            <a:solidFill>
              <a:srgbClr val="351C75"/>
            </a:solidFill>
            <a:prstDash val="solid"/>
            <a:round/>
            <a:headEnd len="med" w="med" type="none"/>
            <a:tailEnd len="med" w="med" type="none"/>
          </a:ln>
        </p:spPr>
      </p:cxnSp>
      <p:cxnSp>
        <p:nvCxnSpPr>
          <p:cNvPr id="192" name="Google Shape;192;p33"/>
          <p:cNvCxnSpPr>
            <a:stCxn id="188" idx="0"/>
          </p:cNvCxnSpPr>
          <p:nvPr/>
        </p:nvCxnSpPr>
        <p:spPr>
          <a:xfrm flipH="1" rot="10800000">
            <a:off x="4623050" y="1392325"/>
            <a:ext cx="2389500" cy="905400"/>
          </a:xfrm>
          <a:prstGeom prst="straightConnector1">
            <a:avLst/>
          </a:prstGeom>
          <a:noFill/>
          <a:ln cap="flat" cmpd="sng" w="19050">
            <a:solidFill>
              <a:srgbClr val="9900FF"/>
            </a:solidFill>
            <a:prstDash val="solid"/>
            <a:round/>
            <a:headEnd len="med" w="med" type="none"/>
            <a:tailEnd len="med" w="med" type="none"/>
          </a:ln>
        </p:spPr>
      </p:cxnSp>
      <p:cxnSp>
        <p:nvCxnSpPr>
          <p:cNvPr id="193" name="Google Shape;193;p33"/>
          <p:cNvCxnSpPr>
            <a:endCxn id="188" idx="2"/>
          </p:cNvCxnSpPr>
          <p:nvPr/>
        </p:nvCxnSpPr>
        <p:spPr>
          <a:xfrm flipH="1" rot="10800000">
            <a:off x="2260850" y="2636425"/>
            <a:ext cx="2362200" cy="930300"/>
          </a:xfrm>
          <a:prstGeom prst="straightConnector1">
            <a:avLst/>
          </a:prstGeom>
          <a:noFill/>
          <a:ln cap="flat" cmpd="sng" w="19050">
            <a:solidFill>
              <a:srgbClr val="38761D"/>
            </a:solidFill>
            <a:prstDash val="solid"/>
            <a:round/>
            <a:headEnd len="med" w="med" type="none"/>
            <a:tailEnd len="med" w="med" type="none"/>
          </a:ln>
        </p:spPr>
      </p:cxnSp>
      <p:cxnSp>
        <p:nvCxnSpPr>
          <p:cNvPr id="194" name="Google Shape;194;p33"/>
          <p:cNvCxnSpPr>
            <a:endCxn id="188" idx="0"/>
          </p:cNvCxnSpPr>
          <p:nvPr/>
        </p:nvCxnSpPr>
        <p:spPr>
          <a:xfrm flipH="1">
            <a:off x="4623050" y="1172125"/>
            <a:ext cx="11100" cy="1125600"/>
          </a:xfrm>
          <a:prstGeom prst="straightConnector1">
            <a:avLst/>
          </a:prstGeom>
          <a:noFill/>
          <a:ln cap="flat" cmpd="sng" w="19050">
            <a:solidFill>
              <a:srgbClr val="980000"/>
            </a:solidFill>
            <a:prstDash val="solid"/>
            <a:round/>
            <a:headEnd len="med" w="med" type="none"/>
            <a:tailEnd len="med" w="med" type="none"/>
          </a:ln>
        </p:spPr>
      </p:cxnSp>
      <p:sp>
        <p:nvSpPr>
          <p:cNvPr id="195" name="Google Shape;195;p33"/>
          <p:cNvSpPr txBox="1"/>
          <p:nvPr/>
        </p:nvSpPr>
        <p:spPr>
          <a:xfrm>
            <a:off x="3978050" y="2314975"/>
            <a:ext cx="11622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         Banks</a:t>
            </a:r>
            <a:endParaRPr b="1" sz="1000">
              <a:solidFill>
                <a:schemeClr val="lt1"/>
              </a:solidFill>
            </a:endParaRPr>
          </a:p>
        </p:txBody>
      </p:sp>
      <p:cxnSp>
        <p:nvCxnSpPr>
          <p:cNvPr id="196" name="Google Shape;196;p33"/>
          <p:cNvCxnSpPr/>
          <p:nvPr/>
        </p:nvCxnSpPr>
        <p:spPr>
          <a:xfrm flipH="1">
            <a:off x="4610825" y="2636425"/>
            <a:ext cx="11100" cy="1125600"/>
          </a:xfrm>
          <a:prstGeom prst="straightConnector1">
            <a:avLst/>
          </a:prstGeom>
          <a:noFill/>
          <a:ln cap="flat" cmpd="sng" w="19050">
            <a:solidFill>
              <a:srgbClr val="783F04"/>
            </a:solidFill>
            <a:prstDash val="solid"/>
            <a:round/>
            <a:headEnd len="med" w="med" type="none"/>
            <a:tailEnd len="med" w="med" type="none"/>
          </a:ln>
        </p:spPr>
      </p:cxnSp>
      <p:sp>
        <p:nvSpPr>
          <p:cNvPr id="197" name="Google Shape;197;p33"/>
          <p:cNvSpPr/>
          <p:nvPr/>
        </p:nvSpPr>
        <p:spPr>
          <a:xfrm>
            <a:off x="182525" y="224550"/>
            <a:ext cx="21870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33"/>
          <p:cNvSpPr txBox="1"/>
          <p:nvPr/>
        </p:nvSpPr>
        <p:spPr>
          <a:xfrm>
            <a:off x="563597" y="182025"/>
            <a:ext cx="16968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Consumer Payments</a:t>
            </a:r>
            <a:endParaRPr b="1" sz="1000">
              <a:solidFill>
                <a:schemeClr val="lt1"/>
              </a:solidFill>
            </a:endParaRPr>
          </a:p>
        </p:txBody>
      </p:sp>
      <p:sp>
        <p:nvSpPr>
          <p:cNvPr id="199" name="Google Shape;199;p33"/>
          <p:cNvSpPr/>
          <p:nvPr/>
        </p:nvSpPr>
        <p:spPr>
          <a:xfrm>
            <a:off x="155125" y="1786675"/>
            <a:ext cx="21870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33"/>
          <p:cNvSpPr txBox="1"/>
          <p:nvPr/>
        </p:nvSpPr>
        <p:spPr>
          <a:xfrm>
            <a:off x="167425" y="1742375"/>
            <a:ext cx="24282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Consumer Deposits &amp;  Savings</a:t>
            </a:r>
            <a:endParaRPr b="1" sz="1000">
              <a:solidFill>
                <a:schemeClr val="lt1"/>
              </a:solidFill>
            </a:endParaRPr>
          </a:p>
        </p:txBody>
      </p:sp>
      <p:sp>
        <p:nvSpPr>
          <p:cNvPr id="201" name="Google Shape;201;p33"/>
          <p:cNvSpPr/>
          <p:nvPr/>
        </p:nvSpPr>
        <p:spPr>
          <a:xfrm>
            <a:off x="155125" y="3471750"/>
            <a:ext cx="21354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33"/>
          <p:cNvSpPr txBox="1"/>
          <p:nvPr/>
        </p:nvSpPr>
        <p:spPr>
          <a:xfrm>
            <a:off x="393475" y="3427300"/>
            <a:ext cx="20592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         SMB Lending</a:t>
            </a:r>
            <a:endParaRPr b="1" sz="1000">
              <a:solidFill>
                <a:schemeClr val="lt1"/>
              </a:solidFill>
            </a:endParaRPr>
          </a:p>
        </p:txBody>
      </p:sp>
      <p:pic>
        <p:nvPicPr>
          <p:cNvPr id="203" name="Google Shape;203;p33"/>
          <p:cNvPicPr preferRelativeResize="0"/>
          <p:nvPr/>
        </p:nvPicPr>
        <p:blipFill>
          <a:blip r:embed="rId4">
            <a:alphaModFix/>
          </a:blip>
          <a:stretch>
            <a:fillRect/>
          </a:stretch>
        </p:blipFill>
        <p:spPr>
          <a:xfrm>
            <a:off x="3199537" y="3782963"/>
            <a:ext cx="1222625" cy="472181"/>
          </a:xfrm>
          <a:prstGeom prst="rect">
            <a:avLst/>
          </a:prstGeom>
          <a:noFill/>
          <a:ln>
            <a:noFill/>
          </a:ln>
        </p:spPr>
      </p:pic>
      <p:sp>
        <p:nvSpPr>
          <p:cNvPr id="204" name="Google Shape;204;p33"/>
          <p:cNvSpPr/>
          <p:nvPr/>
        </p:nvSpPr>
        <p:spPr>
          <a:xfrm>
            <a:off x="3542400" y="3480338"/>
            <a:ext cx="20592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33"/>
          <p:cNvSpPr txBox="1"/>
          <p:nvPr/>
        </p:nvSpPr>
        <p:spPr>
          <a:xfrm>
            <a:off x="3819640" y="3409188"/>
            <a:ext cx="16968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Consumer Lending</a:t>
            </a:r>
            <a:endParaRPr b="1" sz="1000">
              <a:solidFill>
                <a:schemeClr val="lt1"/>
              </a:solidFill>
            </a:endParaRPr>
          </a:p>
        </p:txBody>
      </p:sp>
      <p:sp>
        <p:nvSpPr>
          <p:cNvPr id="206" name="Google Shape;206;p33"/>
          <p:cNvSpPr/>
          <p:nvPr/>
        </p:nvSpPr>
        <p:spPr>
          <a:xfrm>
            <a:off x="7000313" y="182575"/>
            <a:ext cx="20592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33"/>
          <p:cNvSpPr txBox="1"/>
          <p:nvPr/>
        </p:nvSpPr>
        <p:spPr>
          <a:xfrm>
            <a:off x="7206688" y="135300"/>
            <a:ext cx="21870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Wealth &amp; Investing</a:t>
            </a:r>
            <a:endParaRPr b="1" sz="1000">
              <a:solidFill>
                <a:schemeClr val="lt1"/>
              </a:solidFill>
            </a:endParaRPr>
          </a:p>
        </p:txBody>
      </p:sp>
      <p:sp>
        <p:nvSpPr>
          <p:cNvPr id="208" name="Google Shape;208;p33"/>
          <p:cNvSpPr/>
          <p:nvPr/>
        </p:nvSpPr>
        <p:spPr>
          <a:xfrm>
            <a:off x="6959588" y="2010600"/>
            <a:ext cx="20592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33"/>
          <p:cNvSpPr txBox="1"/>
          <p:nvPr/>
        </p:nvSpPr>
        <p:spPr>
          <a:xfrm>
            <a:off x="7035800" y="1931975"/>
            <a:ext cx="21870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Business Payments &amp; Cards</a:t>
            </a:r>
            <a:endParaRPr b="1" sz="1000">
              <a:solidFill>
                <a:schemeClr val="lt1"/>
              </a:solidFill>
            </a:endParaRPr>
          </a:p>
        </p:txBody>
      </p:sp>
      <p:sp>
        <p:nvSpPr>
          <p:cNvPr id="210" name="Google Shape;210;p33"/>
          <p:cNvSpPr/>
          <p:nvPr/>
        </p:nvSpPr>
        <p:spPr>
          <a:xfrm>
            <a:off x="6959588" y="3655075"/>
            <a:ext cx="20592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33"/>
          <p:cNvSpPr txBox="1"/>
          <p:nvPr/>
        </p:nvSpPr>
        <p:spPr>
          <a:xfrm>
            <a:off x="7434188" y="3577225"/>
            <a:ext cx="14148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Business Banking</a:t>
            </a:r>
            <a:endParaRPr b="1" sz="1000">
              <a:solidFill>
                <a:schemeClr val="lt1"/>
              </a:solidFill>
            </a:endParaRPr>
          </a:p>
        </p:txBody>
      </p:sp>
      <p:sp>
        <p:nvSpPr>
          <p:cNvPr id="212" name="Google Shape;212;p33"/>
          <p:cNvSpPr/>
          <p:nvPr/>
        </p:nvSpPr>
        <p:spPr>
          <a:xfrm>
            <a:off x="3562663" y="218725"/>
            <a:ext cx="2059200" cy="213600"/>
          </a:xfrm>
          <a:prstGeom prst="rect">
            <a:avLst/>
          </a:prstGeom>
          <a:solidFill>
            <a:srgbClr val="00147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33"/>
          <p:cNvSpPr txBox="1"/>
          <p:nvPr/>
        </p:nvSpPr>
        <p:spPr>
          <a:xfrm>
            <a:off x="3865887" y="148700"/>
            <a:ext cx="15591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Investment Banking</a:t>
            </a:r>
            <a:endParaRPr b="1" sz="1000">
              <a:solidFill>
                <a:schemeClr val="lt1"/>
              </a:solidFill>
            </a:endParaRPr>
          </a:p>
        </p:txBody>
      </p:sp>
      <p:pic>
        <p:nvPicPr>
          <p:cNvPr id="214" name="Google Shape;214;p33"/>
          <p:cNvPicPr preferRelativeResize="0"/>
          <p:nvPr/>
        </p:nvPicPr>
        <p:blipFill>
          <a:blip r:embed="rId5">
            <a:alphaModFix/>
          </a:blip>
          <a:stretch>
            <a:fillRect/>
          </a:stretch>
        </p:blipFill>
        <p:spPr>
          <a:xfrm>
            <a:off x="135325" y="558461"/>
            <a:ext cx="1316926" cy="500802"/>
          </a:xfrm>
          <a:prstGeom prst="rect">
            <a:avLst/>
          </a:prstGeom>
          <a:noFill/>
          <a:ln>
            <a:noFill/>
          </a:ln>
        </p:spPr>
      </p:pic>
      <p:pic>
        <p:nvPicPr>
          <p:cNvPr id="215" name="Google Shape;215;p33"/>
          <p:cNvPicPr preferRelativeResize="0"/>
          <p:nvPr/>
        </p:nvPicPr>
        <p:blipFill>
          <a:blip r:embed="rId6">
            <a:alphaModFix/>
          </a:blip>
          <a:stretch>
            <a:fillRect/>
          </a:stretch>
        </p:blipFill>
        <p:spPr>
          <a:xfrm>
            <a:off x="143424" y="3709369"/>
            <a:ext cx="1316925" cy="448318"/>
          </a:xfrm>
          <a:prstGeom prst="rect">
            <a:avLst/>
          </a:prstGeom>
          <a:noFill/>
          <a:ln>
            <a:noFill/>
          </a:ln>
        </p:spPr>
      </p:pic>
      <p:pic>
        <p:nvPicPr>
          <p:cNvPr id="216" name="Google Shape;216;p33"/>
          <p:cNvPicPr preferRelativeResize="0"/>
          <p:nvPr/>
        </p:nvPicPr>
        <p:blipFill>
          <a:blip r:embed="rId7">
            <a:alphaModFix/>
          </a:blip>
          <a:stretch>
            <a:fillRect/>
          </a:stretch>
        </p:blipFill>
        <p:spPr>
          <a:xfrm>
            <a:off x="7000325" y="449150"/>
            <a:ext cx="2059200" cy="506221"/>
          </a:xfrm>
          <a:prstGeom prst="rect">
            <a:avLst/>
          </a:prstGeom>
          <a:noFill/>
          <a:ln>
            <a:noFill/>
          </a:ln>
        </p:spPr>
      </p:pic>
      <p:pic>
        <p:nvPicPr>
          <p:cNvPr id="217" name="Google Shape;217;p33"/>
          <p:cNvPicPr preferRelativeResize="0"/>
          <p:nvPr/>
        </p:nvPicPr>
        <p:blipFill>
          <a:blip r:embed="rId8">
            <a:alphaModFix/>
          </a:blip>
          <a:stretch>
            <a:fillRect/>
          </a:stretch>
        </p:blipFill>
        <p:spPr>
          <a:xfrm>
            <a:off x="3022375" y="461763"/>
            <a:ext cx="1322533" cy="687475"/>
          </a:xfrm>
          <a:prstGeom prst="rect">
            <a:avLst/>
          </a:prstGeom>
          <a:noFill/>
          <a:ln>
            <a:noFill/>
          </a:ln>
        </p:spPr>
      </p:pic>
      <p:pic>
        <p:nvPicPr>
          <p:cNvPr id="218" name="Google Shape;218;p33"/>
          <p:cNvPicPr preferRelativeResize="0"/>
          <p:nvPr/>
        </p:nvPicPr>
        <p:blipFill>
          <a:blip r:embed="rId9">
            <a:alphaModFix/>
          </a:blip>
          <a:stretch>
            <a:fillRect/>
          </a:stretch>
        </p:blipFill>
        <p:spPr>
          <a:xfrm>
            <a:off x="7039800" y="1049351"/>
            <a:ext cx="1112352" cy="580350"/>
          </a:xfrm>
          <a:prstGeom prst="rect">
            <a:avLst/>
          </a:prstGeom>
          <a:noFill/>
          <a:ln>
            <a:noFill/>
          </a:ln>
        </p:spPr>
      </p:pic>
      <p:pic>
        <p:nvPicPr>
          <p:cNvPr id="219" name="Google Shape;219;p33"/>
          <p:cNvPicPr preferRelativeResize="0"/>
          <p:nvPr/>
        </p:nvPicPr>
        <p:blipFill rotWithShape="1">
          <a:blip r:embed="rId10">
            <a:alphaModFix/>
          </a:blip>
          <a:srcRect b="0" l="0" r="0" t="0"/>
          <a:stretch/>
        </p:blipFill>
        <p:spPr>
          <a:xfrm>
            <a:off x="7980850" y="2287038"/>
            <a:ext cx="1056830" cy="331675"/>
          </a:xfrm>
          <a:prstGeom prst="rect">
            <a:avLst/>
          </a:prstGeom>
          <a:noFill/>
          <a:ln>
            <a:noFill/>
          </a:ln>
        </p:spPr>
      </p:pic>
      <p:pic>
        <p:nvPicPr>
          <p:cNvPr id="220" name="Google Shape;220;p33"/>
          <p:cNvPicPr preferRelativeResize="0"/>
          <p:nvPr/>
        </p:nvPicPr>
        <p:blipFill>
          <a:blip r:embed="rId11">
            <a:alphaModFix/>
          </a:blip>
          <a:stretch>
            <a:fillRect/>
          </a:stretch>
        </p:blipFill>
        <p:spPr>
          <a:xfrm>
            <a:off x="8152156" y="3932475"/>
            <a:ext cx="979770" cy="1166700"/>
          </a:xfrm>
          <a:prstGeom prst="rect">
            <a:avLst/>
          </a:prstGeom>
          <a:noFill/>
          <a:ln>
            <a:noFill/>
          </a:ln>
        </p:spPr>
      </p:pic>
      <p:pic>
        <p:nvPicPr>
          <p:cNvPr id="221" name="Google Shape;221;p33"/>
          <p:cNvPicPr preferRelativeResize="0"/>
          <p:nvPr/>
        </p:nvPicPr>
        <p:blipFill rotWithShape="1">
          <a:blip r:embed="rId12">
            <a:alphaModFix/>
          </a:blip>
          <a:srcRect b="0" l="1370" r="0" t="0"/>
          <a:stretch/>
        </p:blipFill>
        <p:spPr>
          <a:xfrm>
            <a:off x="4525238" y="568339"/>
            <a:ext cx="1222600" cy="783825"/>
          </a:xfrm>
          <a:prstGeom prst="rect">
            <a:avLst/>
          </a:prstGeom>
          <a:noFill/>
          <a:ln>
            <a:noFill/>
          </a:ln>
        </p:spPr>
      </p:pic>
      <p:pic>
        <p:nvPicPr>
          <p:cNvPr id="222" name="Google Shape;222;p33"/>
          <p:cNvPicPr preferRelativeResize="0"/>
          <p:nvPr/>
        </p:nvPicPr>
        <p:blipFill>
          <a:blip r:embed="rId13">
            <a:alphaModFix/>
          </a:blip>
          <a:stretch>
            <a:fillRect/>
          </a:stretch>
        </p:blipFill>
        <p:spPr>
          <a:xfrm>
            <a:off x="513250" y="2247275"/>
            <a:ext cx="1677950" cy="905400"/>
          </a:xfrm>
          <a:prstGeom prst="rect">
            <a:avLst/>
          </a:prstGeom>
          <a:noFill/>
          <a:ln>
            <a:noFill/>
          </a:ln>
        </p:spPr>
      </p:pic>
      <p:pic>
        <p:nvPicPr>
          <p:cNvPr id="223" name="Google Shape;223;p33"/>
          <p:cNvPicPr preferRelativeResize="0"/>
          <p:nvPr/>
        </p:nvPicPr>
        <p:blipFill>
          <a:blip r:embed="rId14">
            <a:alphaModFix/>
          </a:blip>
          <a:stretch>
            <a:fillRect/>
          </a:stretch>
        </p:blipFill>
        <p:spPr>
          <a:xfrm>
            <a:off x="110275" y="1097000"/>
            <a:ext cx="1162200" cy="608254"/>
          </a:xfrm>
          <a:prstGeom prst="rect">
            <a:avLst/>
          </a:prstGeom>
          <a:noFill/>
          <a:ln>
            <a:noFill/>
          </a:ln>
        </p:spPr>
      </p:pic>
      <p:pic>
        <p:nvPicPr>
          <p:cNvPr id="224" name="Google Shape;224;p33"/>
          <p:cNvPicPr preferRelativeResize="0"/>
          <p:nvPr/>
        </p:nvPicPr>
        <p:blipFill>
          <a:blip r:embed="rId15">
            <a:alphaModFix/>
          </a:blip>
          <a:stretch>
            <a:fillRect/>
          </a:stretch>
        </p:blipFill>
        <p:spPr>
          <a:xfrm>
            <a:off x="1436150" y="3850319"/>
            <a:ext cx="1559000" cy="1028556"/>
          </a:xfrm>
          <a:prstGeom prst="rect">
            <a:avLst/>
          </a:prstGeom>
          <a:noFill/>
          <a:ln>
            <a:noFill/>
          </a:ln>
        </p:spPr>
      </p:pic>
      <p:pic>
        <p:nvPicPr>
          <p:cNvPr id="225" name="Google Shape;225;p33"/>
          <p:cNvPicPr preferRelativeResize="0"/>
          <p:nvPr/>
        </p:nvPicPr>
        <p:blipFill>
          <a:blip r:embed="rId16">
            <a:alphaModFix/>
          </a:blip>
          <a:stretch>
            <a:fillRect/>
          </a:stretch>
        </p:blipFill>
        <p:spPr>
          <a:xfrm>
            <a:off x="6868800" y="4174952"/>
            <a:ext cx="1644140" cy="681745"/>
          </a:xfrm>
          <a:prstGeom prst="rect">
            <a:avLst/>
          </a:prstGeom>
          <a:noFill/>
          <a:ln>
            <a:noFill/>
          </a:ln>
        </p:spPr>
      </p:pic>
      <p:pic>
        <p:nvPicPr>
          <p:cNvPr id="226" name="Google Shape;226;p33"/>
          <p:cNvPicPr preferRelativeResize="0"/>
          <p:nvPr/>
        </p:nvPicPr>
        <p:blipFill>
          <a:blip r:embed="rId17">
            <a:alphaModFix/>
          </a:blip>
          <a:stretch>
            <a:fillRect/>
          </a:stretch>
        </p:blipFill>
        <p:spPr>
          <a:xfrm>
            <a:off x="7131787" y="2971473"/>
            <a:ext cx="1714826" cy="608250"/>
          </a:xfrm>
          <a:prstGeom prst="rect">
            <a:avLst/>
          </a:prstGeom>
          <a:noFill/>
          <a:ln>
            <a:noFill/>
          </a:ln>
        </p:spPr>
      </p:pic>
      <p:pic>
        <p:nvPicPr>
          <p:cNvPr id="227" name="Google Shape;227;p33"/>
          <p:cNvPicPr preferRelativeResize="0"/>
          <p:nvPr/>
        </p:nvPicPr>
        <p:blipFill>
          <a:blip r:embed="rId18">
            <a:alphaModFix/>
          </a:blip>
          <a:stretch>
            <a:fillRect/>
          </a:stretch>
        </p:blipFill>
        <p:spPr>
          <a:xfrm>
            <a:off x="7476801" y="2460944"/>
            <a:ext cx="1162200" cy="531293"/>
          </a:xfrm>
          <a:prstGeom prst="rect">
            <a:avLst/>
          </a:prstGeom>
          <a:noFill/>
          <a:ln>
            <a:noFill/>
          </a:ln>
        </p:spPr>
      </p:pic>
      <p:pic>
        <p:nvPicPr>
          <p:cNvPr id="228" name="Google Shape;228;p33"/>
          <p:cNvPicPr preferRelativeResize="0"/>
          <p:nvPr/>
        </p:nvPicPr>
        <p:blipFill>
          <a:blip r:embed="rId19">
            <a:alphaModFix/>
          </a:blip>
          <a:stretch>
            <a:fillRect/>
          </a:stretch>
        </p:blipFill>
        <p:spPr>
          <a:xfrm>
            <a:off x="182487" y="4181700"/>
            <a:ext cx="1222599" cy="913725"/>
          </a:xfrm>
          <a:prstGeom prst="rect">
            <a:avLst/>
          </a:prstGeom>
          <a:noFill/>
          <a:ln>
            <a:noFill/>
          </a:ln>
        </p:spPr>
      </p:pic>
      <p:pic>
        <p:nvPicPr>
          <p:cNvPr id="229" name="Google Shape;229;p33"/>
          <p:cNvPicPr preferRelativeResize="0"/>
          <p:nvPr/>
        </p:nvPicPr>
        <p:blipFill>
          <a:blip r:embed="rId20">
            <a:alphaModFix/>
          </a:blip>
          <a:stretch>
            <a:fillRect/>
          </a:stretch>
        </p:blipFill>
        <p:spPr>
          <a:xfrm>
            <a:off x="2194862" y="2482087"/>
            <a:ext cx="805300" cy="805300"/>
          </a:xfrm>
          <a:prstGeom prst="rect">
            <a:avLst/>
          </a:prstGeom>
          <a:noFill/>
          <a:ln>
            <a:noFill/>
          </a:ln>
        </p:spPr>
      </p:pic>
      <p:pic>
        <p:nvPicPr>
          <p:cNvPr id="230" name="Google Shape;230;p33"/>
          <p:cNvPicPr preferRelativeResize="0"/>
          <p:nvPr/>
        </p:nvPicPr>
        <p:blipFill>
          <a:blip r:embed="rId21">
            <a:alphaModFix/>
          </a:blip>
          <a:stretch>
            <a:fillRect/>
          </a:stretch>
        </p:blipFill>
        <p:spPr>
          <a:xfrm>
            <a:off x="5928238" y="2529050"/>
            <a:ext cx="1559000" cy="387971"/>
          </a:xfrm>
          <a:prstGeom prst="rect">
            <a:avLst/>
          </a:prstGeom>
          <a:noFill/>
          <a:ln>
            <a:noFill/>
          </a:ln>
        </p:spPr>
      </p:pic>
      <p:pic>
        <p:nvPicPr>
          <p:cNvPr id="231" name="Google Shape;231;p33"/>
          <p:cNvPicPr preferRelativeResize="0"/>
          <p:nvPr/>
        </p:nvPicPr>
        <p:blipFill rotWithShape="1">
          <a:blip r:embed="rId22">
            <a:alphaModFix/>
          </a:blip>
          <a:srcRect b="0" l="0" r="0" t="8567"/>
          <a:stretch/>
        </p:blipFill>
        <p:spPr>
          <a:xfrm>
            <a:off x="2980625" y="1176025"/>
            <a:ext cx="1406025" cy="166763"/>
          </a:xfrm>
          <a:prstGeom prst="rect">
            <a:avLst/>
          </a:prstGeom>
          <a:noFill/>
          <a:ln>
            <a:noFill/>
          </a:ln>
        </p:spPr>
      </p:pic>
      <p:pic>
        <p:nvPicPr>
          <p:cNvPr id="232" name="Google Shape;232;p33"/>
          <p:cNvPicPr preferRelativeResize="0"/>
          <p:nvPr/>
        </p:nvPicPr>
        <p:blipFill rotWithShape="1">
          <a:blip r:embed="rId23">
            <a:alphaModFix/>
          </a:blip>
          <a:srcRect b="11691" l="0" r="0" t="0"/>
          <a:stretch/>
        </p:blipFill>
        <p:spPr>
          <a:xfrm>
            <a:off x="5684600" y="3798700"/>
            <a:ext cx="1011150" cy="930300"/>
          </a:xfrm>
          <a:prstGeom prst="rect">
            <a:avLst/>
          </a:prstGeom>
          <a:noFill/>
          <a:ln>
            <a:noFill/>
          </a:ln>
        </p:spPr>
      </p:pic>
      <p:pic>
        <p:nvPicPr>
          <p:cNvPr id="233" name="Google Shape;233;p33"/>
          <p:cNvPicPr preferRelativeResize="0"/>
          <p:nvPr/>
        </p:nvPicPr>
        <p:blipFill>
          <a:blip r:embed="rId24">
            <a:alphaModFix/>
          </a:blip>
          <a:stretch>
            <a:fillRect/>
          </a:stretch>
        </p:blipFill>
        <p:spPr>
          <a:xfrm>
            <a:off x="4547799" y="3805675"/>
            <a:ext cx="1086126" cy="913725"/>
          </a:xfrm>
          <a:prstGeom prst="rect">
            <a:avLst/>
          </a:prstGeom>
          <a:noFill/>
          <a:ln>
            <a:noFill/>
          </a:ln>
        </p:spPr>
      </p:pic>
      <p:pic>
        <p:nvPicPr>
          <p:cNvPr id="234" name="Google Shape;234;p33"/>
          <p:cNvPicPr preferRelativeResize="0"/>
          <p:nvPr/>
        </p:nvPicPr>
        <p:blipFill>
          <a:blip r:embed="rId25">
            <a:alphaModFix/>
          </a:blip>
          <a:stretch>
            <a:fillRect/>
          </a:stretch>
        </p:blipFill>
        <p:spPr>
          <a:xfrm>
            <a:off x="3199563" y="4344175"/>
            <a:ext cx="1406000" cy="580350"/>
          </a:xfrm>
          <a:prstGeom prst="rect">
            <a:avLst/>
          </a:prstGeom>
          <a:noFill/>
          <a:ln>
            <a:noFill/>
          </a:ln>
        </p:spPr>
      </p:pic>
      <p:pic>
        <p:nvPicPr>
          <p:cNvPr id="235" name="Google Shape;235;p33"/>
          <p:cNvPicPr preferRelativeResize="0"/>
          <p:nvPr/>
        </p:nvPicPr>
        <p:blipFill>
          <a:blip r:embed="rId26">
            <a:alphaModFix/>
          </a:blip>
          <a:stretch>
            <a:fillRect/>
          </a:stretch>
        </p:blipFill>
        <p:spPr>
          <a:xfrm>
            <a:off x="5928188" y="377063"/>
            <a:ext cx="805300" cy="1125600"/>
          </a:xfrm>
          <a:prstGeom prst="rect">
            <a:avLst/>
          </a:prstGeom>
          <a:noFill/>
          <a:ln>
            <a:noFill/>
          </a:ln>
        </p:spPr>
      </p:pic>
      <p:pic>
        <p:nvPicPr>
          <p:cNvPr id="236" name="Google Shape;236;p33"/>
          <p:cNvPicPr preferRelativeResize="0"/>
          <p:nvPr/>
        </p:nvPicPr>
        <p:blipFill>
          <a:blip r:embed="rId27">
            <a:alphaModFix/>
          </a:blip>
          <a:stretch>
            <a:fillRect/>
          </a:stretch>
        </p:blipFill>
        <p:spPr>
          <a:xfrm>
            <a:off x="8302100" y="962226"/>
            <a:ext cx="735583" cy="913725"/>
          </a:xfrm>
          <a:prstGeom prst="rect">
            <a:avLst/>
          </a:prstGeom>
          <a:noFill/>
          <a:ln>
            <a:noFill/>
          </a:ln>
        </p:spPr>
      </p:pic>
      <p:pic>
        <p:nvPicPr>
          <p:cNvPr id="237" name="Google Shape;237;p33"/>
          <p:cNvPicPr preferRelativeResize="0"/>
          <p:nvPr/>
        </p:nvPicPr>
        <p:blipFill>
          <a:blip r:embed="rId28">
            <a:alphaModFix/>
          </a:blip>
          <a:stretch>
            <a:fillRect/>
          </a:stretch>
        </p:blipFill>
        <p:spPr>
          <a:xfrm>
            <a:off x="219025" y="3141125"/>
            <a:ext cx="2059200" cy="312293"/>
          </a:xfrm>
          <a:prstGeom prst="rect">
            <a:avLst/>
          </a:prstGeom>
          <a:noFill/>
          <a:ln>
            <a:noFill/>
          </a:ln>
        </p:spPr>
      </p:pic>
      <p:pic>
        <p:nvPicPr>
          <p:cNvPr id="238" name="Google Shape;238;p33"/>
          <p:cNvPicPr preferRelativeResize="0"/>
          <p:nvPr/>
        </p:nvPicPr>
        <p:blipFill rotWithShape="1">
          <a:blip r:embed="rId29">
            <a:alphaModFix/>
          </a:blip>
          <a:srcRect b="0" l="19612" r="22173" t="0"/>
          <a:stretch/>
        </p:blipFill>
        <p:spPr>
          <a:xfrm>
            <a:off x="3688465" y="1622900"/>
            <a:ext cx="428212" cy="367800"/>
          </a:xfrm>
          <a:prstGeom prst="rect">
            <a:avLst/>
          </a:prstGeom>
          <a:noFill/>
          <a:ln>
            <a:noFill/>
          </a:ln>
        </p:spPr>
      </p:pic>
      <p:pic>
        <p:nvPicPr>
          <p:cNvPr id="239" name="Google Shape;239;p33"/>
          <p:cNvPicPr preferRelativeResize="0"/>
          <p:nvPr/>
        </p:nvPicPr>
        <p:blipFill>
          <a:blip r:embed="rId30">
            <a:alphaModFix/>
          </a:blip>
          <a:stretch>
            <a:fillRect/>
          </a:stretch>
        </p:blipFill>
        <p:spPr>
          <a:xfrm>
            <a:off x="2597925" y="1737412"/>
            <a:ext cx="735575" cy="140510"/>
          </a:xfrm>
          <a:prstGeom prst="rect">
            <a:avLst/>
          </a:prstGeom>
          <a:noFill/>
          <a:ln>
            <a:noFill/>
          </a:ln>
        </p:spPr>
      </p:pic>
      <p:pic>
        <p:nvPicPr>
          <p:cNvPr id="240" name="Google Shape;240;p33"/>
          <p:cNvPicPr preferRelativeResize="0"/>
          <p:nvPr/>
        </p:nvPicPr>
        <p:blipFill rotWithShape="1">
          <a:blip r:embed="rId31">
            <a:alphaModFix/>
          </a:blip>
          <a:srcRect b="32739" l="0" r="0" t="30991"/>
          <a:stretch/>
        </p:blipFill>
        <p:spPr>
          <a:xfrm>
            <a:off x="2784500" y="1369560"/>
            <a:ext cx="979775" cy="199652"/>
          </a:xfrm>
          <a:prstGeom prst="rect">
            <a:avLst/>
          </a:prstGeom>
          <a:noFill/>
          <a:ln>
            <a:noFill/>
          </a:ln>
        </p:spPr>
      </p:pic>
      <p:pic>
        <p:nvPicPr>
          <p:cNvPr id="241" name="Google Shape;241;p33"/>
          <p:cNvPicPr preferRelativeResize="0"/>
          <p:nvPr/>
        </p:nvPicPr>
        <p:blipFill rotWithShape="1">
          <a:blip r:embed="rId32">
            <a:alphaModFix/>
          </a:blip>
          <a:srcRect b="34896" l="0" r="0" t="27093"/>
          <a:stretch/>
        </p:blipFill>
        <p:spPr>
          <a:xfrm>
            <a:off x="2669335" y="1886927"/>
            <a:ext cx="873075" cy="185867"/>
          </a:xfrm>
          <a:prstGeom prst="rect">
            <a:avLst/>
          </a:prstGeom>
          <a:noFill/>
          <a:ln>
            <a:noFill/>
          </a:ln>
        </p:spPr>
      </p:pic>
      <p:pic>
        <p:nvPicPr>
          <p:cNvPr id="242" name="Google Shape;242;p33"/>
          <p:cNvPicPr preferRelativeResize="0"/>
          <p:nvPr/>
        </p:nvPicPr>
        <p:blipFill rotWithShape="1">
          <a:blip r:embed="rId33">
            <a:alphaModFix/>
          </a:blip>
          <a:srcRect b="10296" l="11358" r="7512" t="9881"/>
          <a:stretch/>
        </p:blipFill>
        <p:spPr>
          <a:xfrm>
            <a:off x="2922087" y="2128114"/>
            <a:ext cx="482625" cy="298624"/>
          </a:xfrm>
          <a:prstGeom prst="rect">
            <a:avLst/>
          </a:prstGeom>
          <a:noFill/>
          <a:ln>
            <a:noFill/>
          </a:ln>
        </p:spPr>
      </p:pic>
      <p:pic>
        <p:nvPicPr>
          <p:cNvPr id="243" name="Google Shape;243;p33"/>
          <p:cNvPicPr preferRelativeResize="0"/>
          <p:nvPr/>
        </p:nvPicPr>
        <p:blipFill>
          <a:blip r:embed="rId34">
            <a:alphaModFix/>
          </a:blip>
          <a:stretch>
            <a:fillRect/>
          </a:stretch>
        </p:blipFill>
        <p:spPr>
          <a:xfrm>
            <a:off x="3340638" y="1620450"/>
            <a:ext cx="340700" cy="166775"/>
          </a:xfrm>
          <a:prstGeom prst="rect">
            <a:avLst/>
          </a:prstGeom>
          <a:noFill/>
          <a:ln>
            <a:noFill/>
          </a:ln>
        </p:spPr>
      </p:pic>
      <p:pic>
        <p:nvPicPr>
          <p:cNvPr id="244" name="Google Shape;244;p33"/>
          <p:cNvPicPr preferRelativeResize="0"/>
          <p:nvPr/>
        </p:nvPicPr>
        <p:blipFill>
          <a:blip r:embed="rId35">
            <a:alphaModFix/>
          </a:blip>
          <a:stretch>
            <a:fillRect/>
          </a:stretch>
        </p:blipFill>
        <p:spPr>
          <a:xfrm>
            <a:off x="2452672" y="3480330"/>
            <a:ext cx="428200" cy="239798"/>
          </a:xfrm>
          <a:prstGeom prst="rect">
            <a:avLst/>
          </a:prstGeom>
          <a:noFill/>
          <a:ln>
            <a:noFill/>
          </a:ln>
        </p:spPr>
      </p:pic>
      <p:cxnSp>
        <p:nvCxnSpPr>
          <p:cNvPr id="245" name="Google Shape;245;p33"/>
          <p:cNvCxnSpPr>
            <a:stCxn id="188" idx="0"/>
          </p:cNvCxnSpPr>
          <p:nvPr/>
        </p:nvCxnSpPr>
        <p:spPr>
          <a:xfrm rot="10800000">
            <a:off x="2194850" y="1433125"/>
            <a:ext cx="2428200" cy="864600"/>
          </a:xfrm>
          <a:prstGeom prst="straightConnector1">
            <a:avLst/>
          </a:prstGeom>
          <a:noFill/>
          <a:ln cap="flat" cmpd="sng" w="19050">
            <a:solidFill>
              <a:srgbClr val="741B47"/>
            </a:solidFill>
            <a:prstDash val="solid"/>
            <a:round/>
            <a:headEnd len="med" w="med" type="none"/>
            <a:tailEnd len="med" w="med" type="none"/>
          </a:ln>
        </p:spPr>
      </p:cxnSp>
      <p:pic>
        <p:nvPicPr>
          <p:cNvPr id="246" name="Google Shape;246;p33"/>
          <p:cNvPicPr preferRelativeResize="0"/>
          <p:nvPr/>
        </p:nvPicPr>
        <p:blipFill>
          <a:blip r:embed="rId36">
            <a:alphaModFix/>
          </a:blip>
          <a:stretch>
            <a:fillRect/>
          </a:stretch>
        </p:blipFill>
        <p:spPr>
          <a:xfrm>
            <a:off x="1272475" y="882100"/>
            <a:ext cx="1471750" cy="830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