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2" r:id="rId2"/>
    <p:sldId id="257" r:id="rId3"/>
    <p:sldId id="399" r:id="rId4"/>
    <p:sldId id="397" r:id="rId5"/>
    <p:sldId id="368" r:id="rId6"/>
    <p:sldId id="395" r:id="rId7"/>
    <p:sldId id="402" r:id="rId8"/>
    <p:sldId id="398" r:id="rId9"/>
    <p:sldId id="394" r:id="rId10"/>
    <p:sldId id="396" r:id="rId11"/>
    <p:sldId id="403" r:id="rId12"/>
    <p:sldId id="385" r:id="rId13"/>
    <p:sldId id="400" r:id="rId14"/>
    <p:sldId id="401" r:id="rId15"/>
    <p:sldId id="32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3" autoAdjust="0"/>
    <p:restoredTop sz="94660"/>
  </p:normalViewPr>
  <p:slideViewPr>
    <p:cSldViewPr snapToObjects="1">
      <p:cViewPr varScale="1">
        <p:scale>
          <a:sx n="104" d="100"/>
          <a:sy n="104" d="100"/>
        </p:scale>
        <p:origin x="114" y="5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44596-ECB2-48EA-82AC-F6BF33243A5D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Asani Sarkar Federal Reserve 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CC677-FDA5-4EC1-BE7D-4158765ECF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02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0B151-8F1C-42AA-80A6-99AFE4D0A34D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Asani Sarkar Federal Reserve 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BC42F-FC8B-4CEE-9AD7-19D4DF39F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09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42F-FC8B-4CEE-9AD7-19D4DF39FE7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Asani Sarkar Federal Reserve NY</a:t>
            </a:r>
          </a:p>
        </p:txBody>
      </p:sp>
    </p:spTree>
    <p:extLst>
      <p:ext uri="{BB962C8B-B14F-4D97-AF65-F5344CB8AC3E}">
        <p14:creationId xmlns:p14="http://schemas.microsoft.com/office/powerpoint/2010/main" val="174896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42F-FC8B-4CEE-9AD7-19D4DF39FE7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Asani Sarkar Federal Reserve NY</a:t>
            </a:r>
          </a:p>
        </p:txBody>
      </p:sp>
    </p:spTree>
    <p:extLst>
      <p:ext uri="{BB962C8B-B14F-4D97-AF65-F5344CB8AC3E}">
        <p14:creationId xmlns:p14="http://schemas.microsoft.com/office/powerpoint/2010/main" val="400691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42F-FC8B-4CEE-9AD7-19D4DF39FE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Asani Sarkar Federal Reserve NY</a:t>
            </a:r>
          </a:p>
        </p:txBody>
      </p:sp>
    </p:spTree>
    <p:extLst>
      <p:ext uri="{BB962C8B-B14F-4D97-AF65-F5344CB8AC3E}">
        <p14:creationId xmlns:p14="http://schemas.microsoft.com/office/powerpoint/2010/main" val="54653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42F-FC8B-4CEE-9AD7-19D4DF39FE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Asani Sarkar Federal Reserve NY</a:t>
            </a:r>
          </a:p>
        </p:txBody>
      </p:sp>
    </p:spTree>
    <p:extLst>
      <p:ext uri="{BB962C8B-B14F-4D97-AF65-F5344CB8AC3E}">
        <p14:creationId xmlns:p14="http://schemas.microsoft.com/office/powerpoint/2010/main" val="48184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42F-FC8B-4CEE-9AD7-19D4DF39FE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Asani Sarkar Federal Reserve NY</a:t>
            </a:r>
          </a:p>
        </p:txBody>
      </p:sp>
    </p:spTree>
    <p:extLst>
      <p:ext uri="{BB962C8B-B14F-4D97-AF65-F5344CB8AC3E}">
        <p14:creationId xmlns:p14="http://schemas.microsoft.com/office/powerpoint/2010/main" val="257968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42F-FC8B-4CEE-9AD7-19D4DF39FE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Asani Sarkar Federal Reserve NY</a:t>
            </a:r>
          </a:p>
        </p:txBody>
      </p:sp>
    </p:spTree>
    <p:extLst>
      <p:ext uri="{BB962C8B-B14F-4D97-AF65-F5344CB8AC3E}">
        <p14:creationId xmlns:p14="http://schemas.microsoft.com/office/powerpoint/2010/main" val="2388506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42F-FC8B-4CEE-9AD7-19D4DF39FE7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Asani Sarkar Federal Reserve NY</a:t>
            </a:r>
          </a:p>
        </p:txBody>
      </p:sp>
    </p:spTree>
    <p:extLst>
      <p:ext uri="{BB962C8B-B14F-4D97-AF65-F5344CB8AC3E}">
        <p14:creationId xmlns:p14="http://schemas.microsoft.com/office/powerpoint/2010/main" val="279278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42F-FC8B-4CEE-9AD7-19D4DF39FE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Asani Sarkar Federal Reserve NY</a:t>
            </a:r>
          </a:p>
        </p:txBody>
      </p:sp>
    </p:spTree>
    <p:extLst>
      <p:ext uri="{BB962C8B-B14F-4D97-AF65-F5344CB8AC3E}">
        <p14:creationId xmlns:p14="http://schemas.microsoft.com/office/powerpoint/2010/main" val="365064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C42F-FC8B-4CEE-9AD7-19D4DF39FE7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Asani Sarkar Federal Reserve NY</a:t>
            </a:r>
          </a:p>
        </p:txBody>
      </p:sp>
    </p:spTree>
    <p:extLst>
      <p:ext uri="{BB962C8B-B14F-4D97-AF65-F5344CB8AC3E}">
        <p14:creationId xmlns:p14="http://schemas.microsoft.com/office/powerpoint/2010/main" val="394776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4-R14-FedPPT_5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3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7391400" y="6572250"/>
            <a:ext cx="1541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for internal use only</a:t>
            </a:r>
            <a:endParaRPr lang="en-US" sz="2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4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7391400" y="6572250"/>
            <a:ext cx="1541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for internal use only</a:t>
            </a:r>
            <a:endParaRPr lang="en-US" sz="2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7391400" y="6572250"/>
            <a:ext cx="1541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for internal use only</a:t>
            </a:r>
            <a:endParaRPr lang="en-US" sz="2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7391400" y="6572250"/>
            <a:ext cx="1541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for internal use only</a:t>
            </a:r>
            <a:endParaRPr lang="en-US" sz="2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84-R14-FedPPT_2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7391400" y="6572250"/>
            <a:ext cx="1541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for internal use only</a:t>
            </a:r>
            <a:endParaRPr lang="en-US" sz="2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4-R14-FedPPT_9_Cropped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4984"/>
          </a:xfrm>
          <a:prstGeom prst="rect">
            <a:avLst/>
          </a:prstGeom>
        </p:spPr>
      </p:pic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EE36-C39B-47C8-92CC-DFBB56E7FB5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B8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5B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pic>
        <p:nvPicPr>
          <p:cNvPr id="9" name="Picture 8" descr="3184-R14-FedPPT_8_Cropped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875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EE36-C39B-47C8-92CC-DFBB56E7FB5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B8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5B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4-R14-FedPPT_7_cropped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93008"/>
            <a:ext cx="9144000" cy="1519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3575304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16636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chemeClr val="tx1">
                    <a:lumMod val="50000"/>
                  </a:schemeClr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7391400" y="6572250"/>
            <a:ext cx="1541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for internal use only</a:t>
            </a:r>
            <a:endParaRPr lang="en-US" sz="2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Third level </a:t>
            </a:r>
          </a:p>
          <a:p>
            <a:pPr lvl="1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  <a:p>
            <a:pPr lvl="3"/>
            <a:r>
              <a:rPr lang="en-US" dirty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45B8F"/>
                </a:solidFill>
                <a:latin typeface="Arial"/>
              </a:defRPr>
            </a:lvl1pPr>
          </a:lstStyle>
          <a:p>
            <a:fld id="{0B95EE36-C39B-47C8-92CC-DFBB56E7FB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0BE7D5AD-C739-4C2B-A4F1-7B0D1D494361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49" r:id="rId5"/>
    <p:sldLayoutId id="2147483650" r:id="rId6"/>
    <p:sldLayoutId id="2147483657" r:id="rId7"/>
    <p:sldLayoutId id="2147483656" r:id="rId8"/>
    <p:sldLayoutId id="2147483655" r:id="rId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100000"/>
        <a:buFont typeface="Lucida Grande"/>
        <a:buChar char="▫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81000"/>
        <a:buFont typeface="Lucida Grande"/>
        <a:buChar char="–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40000"/>
            <a:lumOff val="60000"/>
          </a:schemeClr>
        </a:buClr>
        <a:buFont typeface="Lucida Grande"/>
        <a:buChar char="–"/>
        <a:defRPr sz="1600" kern="1200" baseline="0">
          <a:solidFill>
            <a:schemeClr val="accent2">
              <a:lumMod val="50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192" y="1066800"/>
            <a:ext cx="8293608" cy="4876800"/>
          </a:xfrm>
        </p:spPr>
        <p:txBody>
          <a:bodyPr/>
          <a:lstStyle/>
          <a:p>
            <a:pPr algn="ctr">
              <a:buNone/>
            </a:pPr>
            <a:endParaRPr lang="en-US" sz="2000" b="0" i="0" u="none" strike="noStrike" baseline="0" dirty="0"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b="0" i="0" u="none" strike="noStrike" baseline="0" dirty="0">
                <a:latin typeface="Arial" panose="020B0604020202020204" pitchFamily="34" charset="0"/>
              </a:rPr>
              <a:t>Natalia Fischl-Lanzoni (NYU), </a:t>
            </a:r>
            <a:r>
              <a:rPr lang="en-US" sz="2000" dirty="0">
                <a:latin typeface="Arial" panose="020B0604020202020204" pitchFamily="34" charset="0"/>
              </a:rPr>
              <a:t>Martin Hiti (FRBNY), 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Nathan Kaplan (HBS) </a:t>
            </a:r>
          </a:p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</a:rPr>
              <a:t>and Asani Sarkar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 (FRBNY)</a:t>
            </a:r>
            <a:endParaRPr lang="en-US" sz="2000" dirty="0">
              <a:latin typeface="Arial" panose="020B0604020202020204" pitchFamily="34" charset="0"/>
            </a:endParaRPr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000" dirty="0"/>
              <a:t>23</a:t>
            </a:r>
            <a:r>
              <a:rPr lang="en-US" sz="2000" baseline="30000" dirty="0"/>
              <a:t>rd</a:t>
            </a:r>
            <a:r>
              <a:rPr lang="en-US" sz="2000" dirty="0"/>
              <a:t> Bank Research Conference, FDIC</a:t>
            </a:r>
          </a:p>
          <a:p>
            <a:pPr algn="ctr">
              <a:buNone/>
            </a:pPr>
            <a:r>
              <a:rPr lang="en-US" sz="2000" dirty="0"/>
              <a:t>September 19, 2024</a:t>
            </a:r>
          </a:p>
          <a:p>
            <a:pPr algn="ctr">
              <a:buNone/>
            </a:pPr>
            <a:endParaRPr lang="en-US" sz="2800" dirty="0"/>
          </a:p>
          <a:p>
            <a:pPr indent="0" algn="just">
              <a:buNone/>
            </a:pPr>
            <a:endParaRPr lang="en-US" sz="2400" dirty="0"/>
          </a:p>
          <a:p>
            <a:pPr indent="0" algn="just">
              <a:buNone/>
            </a:pPr>
            <a:r>
              <a:rPr lang="en-US" dirty="0"/>
              <a:t>The views stated here are those of the authors and do not necessarily reflect the views of the Federal Reserve Bank of New York, or the Federal Reserve System.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i="0" u="none" strike="noStrike" dirty="0">
                <a:latin typeface="CMR17"/>
              </a:rPr>
              <a:t>Investor Attention to Bank Risk During the Spring 2023 Bank Run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none" lIns="0" tIns="64008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04812" y="914400"/>
            <a:ext cx="8358187" cy="556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Could the results for March 1-13 be wholly due to the bank run?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Repeat excluding March 9-13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Similar results, consistent w BS risk (March DWG  UID; April Losses)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sz="1600" noProof="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E5F52-1AE6-9047-4217-432C3832A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981200"/>
            <a:ext cx="8251902" cy="2397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6F0140-EF4E-5FDF-5443-14C7D7F0CDE0}"/>
              </a:ext>
            </a:extLst>
          </p:cNvPr>
          <p:cNvSpPr txBox="1"/>
          <p:nvPr/>
        </p:nvSpPr>
        <p:spPr>
          <a:xfrm>
            <a:off x="609600" y="4641471"/>
            <a:ext cx="7696200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Investors did not coordinate on rating announcements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Investors focused on event banks but also wrongly considered stress-tested banks as risky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Did not consider non-DG regional banks as risky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Consistent with a naïve prediction model (e.g., based on size alone)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20C09-126D-D1BD-2F42-2E0276E5A30A}"/>
              </a:ext>
            </a:extLst>
          </p:cNvPr>
          <p:cNvSpPr txBox="1"/>
          <p:nvPr/>
        </p:nvSpPr>
        <p:spPr>
          <a:xfrm>
            <a:off x="404812" y="304800"/>
            <a:ext cx="7291388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2"/>
                </a:solidFill>
                <a:latin typeface="Arial"/>
                <a:ea typeface="+mj-ea"/>
                <a:cs typeface="+mj-cs"/>
              </a:rPr>
              <a:t>Crisis Effects vs Prediction Model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015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8F26D7-5D88-265A-9E92-B5E02015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Betas increased for large banks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5CFCCB-E8A6-7D8E-2912-D770BC8F6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1600200"/>
            <a:ext cx="6595636" cy="3429000"/>
          </a:xfrm>
        </p:spPr>
      </p:pic>
    </p:spTree>
    <p:extLst>
      <p:ext uri="{BB962C8B-B14F-4D97-AF65-F5344CB8AC3E}">
        <p14:creationId xmlns:p14="http://schemas.microsoft.com/office/powerpoint/2010/main" val="25170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none" lIns="0" tIns="64008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2"/>
                </a:solidFill>
                <a:latin typeface="Arial"/>
                <a:ea typeface="+mj-ea"/>
                <a:cs typeface="+mj-cs"/>
              </a:rPr>
              <a:t>What about 2022?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668038"/>
            <a:ext cx="8358187" cy="83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noProof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Predictability in 2022?</a:t>
            </a:r>
            <a:endParaRPr lang="en-US" noProof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noProof="0" dirty="0">
                <a:solidFill>
                  <a:schemeClr val="tx1">
                    <a:lumMod val="50000"/>
                  </a:schemeClr>
                </a:solidFill>
              </a:rPr>
              <a:t>Bank balance sheet risk was apparent from regulatory data in 2022</a:t>
            </a:r>
            <a:endParaRPr lang="en-US" sz="1600" noProof="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AD5317-917A-0591-62E6-AE13F2B3B38B}"/>
              </a:ext>
            </a:extLst>
          </p:cNvPr>
          <p:cNvSpPr txBox="1"/>
          <p:nvPr/>
        </p:nvSpPr>
        <p:spPr>
          <a:xfrm>
            <a:off x="1371600" y="1600200"/>
            <a:ext cx="6776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Figure: Bank Balance Sheet Characteristics in 2022, by Bank Group</a:t>
            </a:r>
          </a:p>
        </p:txBody>
      </p:sp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A50D8800-D143-CC22-9366-CA1900D2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2879"/>
            <a:ext cx="3733799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103AF-C702-A6D9-0F72-AC1D9E355388}"/>
              </a:ext>
            </a:extLst>
          </p:cNvPr>
          <p:cNvSpPr txBox="1"/>
          <p:nvPr/>
        </p:nvSpPr>
        <p:spPr>
          <a:xfrm>
            <a:off x="2133600" y="2133600"/>
            <a:ext cx="734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(a) UID</a:t>
            </a:r>
          </a:p>
        </p:txBody>
      </p:sp>
      <p:pic>
        <p:nvPicPr>
          <p:cNvPr id="19" name="Picture 18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AE696C80-D8DE-52BD-27B3-9B9610D8B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984" y="2202879"/>
            <a:ext cx="3733801" cy="2133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88A38B-7928-2C78-AC6A-982108401FE3}"/>
              </a:ext>
            </a:extLst>
          </p:cNvPr>
          <p:cNvSpPr txBox="1"/>
          <p:nvPr/>
        </p:nvSpPr>
        <p:spPr>
          <a:xfrm>
            <a:off x="6031556" y="2085201"/>
            <a:ext cx="11312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(b) Losses</a:t>
            </a:r>
          </a:p>
        </p:txBody>
      </p:sp>
      <p:pic>
        <p:nvPicPr>
          <p:cNvPr id="23" name="Picture 2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209C5276-6945-99FD-6AF9-C408483E4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4437780"/>
            <a:ext cx="3733798" cy="21335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4EB10AB-C399-96CA-28BE-CFAE62F106A3}"/>
              </a:ext>
            </a:extLst>
          </p:cNvPr>
          <p:cNvSpPr txBox="1"/>
          <p:nvPr/>
        </p:nvSpPr>
        <p:spPr>
          <a:xfrm>
            <a:off x="1932389" y="4371201"/>
            <a:ext cx="963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(c) Cash</a:t>
            </a:r>
          </a:p>
        </p:txBody>
      </p:sp>
      <p:pic>
        <p:nvPicPr>
          <p:cNvPr id="26" name="Picture 2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8D722FC2-AE79-D250-0DF2-C675C7987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507" y="4495800"/>
            <a:ext cx="3676731" cy="21009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CB2866-3142-4F1E-EA35-D678408D978B}"/>
              </a:ext>
            </a:extLst>
          </p:cNvPr>
          <p:cNvSpPr txBox="1"/>
          <p:nvPr/>
        </p:nvSpPr>
        <p:spPr>
          <a:xfrm>
            <a:off x="6183955" y="4419600"/>
            <a:ext cx="8264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(d) CET1</a:t>
            </a:r>
          </a:p>
        </p:txBody>
      </p:sp>
    </p:spTree>
    <p:extLst>
      <p:ext uri="{BB962C8B-B14F-4D97-AF65-F5344CB8AC3E}">
        <p14:creationId xmlns:p14="http://schemas.microsoft.com/office/powerpoint/2010/main" val="266407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CC6D9C-C289-E93F-0504-8699D6F9B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Information in 2022: Fed rate hikes, CR submission DLs, crypto winter in Q4</a:t>
            </a:r>
          </a:p>
          <a:p>
            <a:r>
              <a:rPr lang="en-US" sz="1800" dirty="0"/>
              <a:t>March DGW bank returns fall in Q42022 (familiarity w UID but not Losses?)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E93A8B-355E-747D-A051-737B098B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of Bank Returns to Information in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C0A87-5EA4-3AC6-3BA4-488B1D6986E4}"/>
              </a:ext>
            </a:extLst>
          </p:cNvPr>
          <p:cNvSpPr txBox="1"/>
          <p:nvPr/>
        </p:nvSpPr>
        <p:spPr>
          <a:xfrm>
            <a:off x="1447800" y="1752600"/>
            <a:ext cx="6791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Figure: Cumulated Abnormal Stock Returns in 2022, by Bank Group</a:t>
            </a: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39AAD8B-9B06-1803-FA6A-C49CEB03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2" y="2060377"/>
            <a:ext cx="8077200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5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CC6D9C-C289-E93F-0504-8699D6F9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1295399"/>
          </a:xfrm>
        </p:spPr>
        <p:txBody>
          <a:bodyPr/>
          <a:lstStyle/>
          <a:p>
            <a:r>
              <a:rPr lang="en-US" sz="1800" dirty="0"/>
              <a:t>Estimate rolling window betas</a:t>
            </a:r>
          </a:p>
          <a:p>
            <a:r>
              <a:rPr lang="en-US" sz="1800" dirty="0"/>
              <a:t>Temporary effects on beta around rate hikes and crypto events</a:t>
            </a:r>
          </a:p>
          <a:p>
            <a:pPr lvl="1"/>
            <a:r>
              <a:rPr lang="en-US" sz="1800" dirty="0"/>
              <a:t>Consistent w lack of persistent attention to bank risk</a:t>
            </a:r>
          </a:p>
          <a:p>
            <a:r>
              <a:rPr lang="en-US" sz="1800" dirty="0"/>
              <a:t>All betas become insignificant by start of 2023</a:t>
            </a:r>
          </a:p>
          <a:p>
            <a:pPr lvl="1"/>
            <a:r>
              <a:rPr lang="en-US" sz="1800" dirty="0"/>
              <a:t>Did March DGW bank betas decline even during Jan-Feb 20223?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E93A8B-355E-747D-A051-737B098B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Perceptions of Bank Risk in 2022</a:t>
            </a:r>
          </a:p>
        </p:txBody>
      </p:sp>
      <p:pic>
        <p:nvPicPr>
          <p:cNvPr id="6" name="Picture 5" descr="A graph with blue lines&#10;&#10;Description automatically generated">
            <a:extLst>
              <a:ext uri="{FF2B5EF4-FFF2-40B4-BE49-F238E27FC236}">
                <a16:creationId xmlns:a16="http://schemas.microsoft.com/office/drawing/2014/main" id="{E7BC3FA3-4AEA-5972-743B-013B3CE2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7" y="3505201"/>
            <a:ext cx="4305093" cy="2460053"/>
          </a:xfrm>
          <a:prstGeom prst="rect">
            <a:avLst/>
          </a:prstGeom>
        </p:spPr>
      </p:pic>
      <p:pic>
        <p:nvPicPr>
          <p:cNvPr id="8" name="Picture 7" descr="A graph with blue lines and black text&#10;&#10;Description automatically generated">
            <a:extLst>
              <a:ext uri="{FF2B5EF4-FFF2-40B4-BE49-F238E27FC236}">
                <a16:creationId xmlns:a16="http://schemas.microsoft.com/office/drawing/2014/main" id="{4CB165A7-F7F1-F0E5-327E-036784D38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5200"/>
            <a:ext cx="4305094" cy="24600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F690CD-B904-526B-5A25-EC0B4B791B6C}"/>
              </a:ext>
            </a:extLst>
          </p:cNvPr>
          <p:cNvSpPr txBox="1"/>
          <p:nvPr/>
        </p:nvSpPr>
        <p:spPr>
          <a:xfrm>
            <a:off x="2057400" y="2792969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Figure: Bank Balance Sheet Factor Betas in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4FD40-4BAB-35E4-A734-F3C7815C0ED6}"/>
              </a:ext>
            </a:extLst>
          </p:cNvPr>
          <p:cNvSpPr txBox="1"/>
          <p:nvPr/>
        </p:nvSpPr>
        <p:spPr>
          <a:xfrm>
            <a:off x="2235915" y="3276601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(a) UID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FB0AC-3D88-CB5E-4726-A4A9F4A04E35}"/>
              </a:ext>
            </a:extLst>
          </p:cNvPr>
          <p:cNvSpPr txBox="1"/>
          <p:nvPr/>
        </p:nvSpPr>
        <p:spPr>
          <a:xfrm>
            <a:off x="6426915" y="3276601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(b) Losses</a:t>
            </a:r>
          </a:p>
        </p:txBody>
      </p:sp>
    </p:spTree>
    <p:extLst>
      <p:ext uri="{BB962C8B-B14F-4D97-AF65-F5344CB8AC3E}">
        <p14:creationId xmlns:p14="http://schemas.microsoft.com/office/powerpoint/2010/main" val="221618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3192" y="914400"/>
            <a:ext cx="8229600" cy="5638800"/>
          </a:xfrm>
        </p:spPr>
        <p:txBody>
          <a:bodyPr/>
          <a:lstStyle/>
          <a:p>
            <a:pPr eaLnBrk="1" hangingPunct="1"/>
            <a:r>
              <a:rPr lang="en-US" sz="1800" dirty="0"/>
              <a:t>Investors’ bank BS betas increase on average after bank run, but only for banks that were downgraded by rating agencies, even though the rating announcements were not informative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1800" dirty="0"/>
              <a:t>This effect cannot be explained by the idea that investors with limited attention coordinate on the rating announcements</a:t>
            </a:r>
          </a:p>
          <a:p>
            <a:pPr lvl="1"/>
            <a:endParaRPr lang="en-US" sz="2000" dirty="0"/>
          </a:p>
          <a:p>
            <a:r>
              <a:rPr lang="en-US" sz="1800" dirty="0"/>
              <a:t>Evidence is consistent with investors having a naïve prediction model</a:t>
            </a:r>
          </a:p>
          <a:p>
            <a:pPr lvl="1"/>
            <a:r>
              <a:rPr lang="en-US" sz="1800" dirty="0"/>
              <a:t>They correctly update the risk of event banks in March 1-8 (before announcements)</a:t>
            </a:r>
          </a:p>
          <a:p>
            <a:pPr lvl="1"/>
            <a:r>
              <a:rPr lang="en-US" sz="1800" dirty="0"/>
              <a:t>They also erroneously predict stress-tested banks to be risky and ignore non-downgraded regional banks</a:t>
            </a:r>
          </a:p>
          <a:p>
            <a:pPr lvl="1"/>
            <a:endParaRPr lang="en-US" sz="1800" dirty="0"/>
          </a:p>
          <a:p>
            <a:r>
              <a:rPr lang="en-US" sz="1800" dirty="0"/>
              <a:t>Future work: </a:t>
            </a:r>
          </a:p>
          <a:p>
            <a:pPr lvl="1"/>
            <a:r>
              <a:rPr lang="en-US" sz="1800" dirty="0"/>
              <a:t>Estimate investor prediction model</a:t>
            </a:r>
          </a:p>
          <a:p>
            <a:pPr lvl="1"/>
            <a:r>
              <a:rPr lang="en-US" sz="1800" dirty="0"/>
              <a:t>Higher frequency measures of information arrival during bank run</a:t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none" lIns="0" tIns="64008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Investor Attention to Bank Risk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04812" y="1066800"/>
            <a:ext cx="8358187" cy="556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Speed of SVB bank run suggests investors were surprised</a:t>
            </a:r>
            <a:endParaRPr lang="en-US" sz="2200" noProof="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How did they update beliefs about bank risk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before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during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run?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Do they update using all relevant information? Or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Do they have limited attention capacity, only focusing on salient information?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Affects what market participants &amp; policymakers can learn from price dynamics during the run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Study investor perception of bank balance sheet (BS) risk using stock returns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Changes over time and across banks as information arrived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Methodology: </a:t>
            </a:r>
          </a:p>
          <a:p>
            <a:pPr lvl="1"/>
            <a:r>
              <a:rPr lang="en-US" sz="2000" dirty="0"/>
              <a:t>Bank risk measure</a:t>
            </a:r>
          </a:p>
          <a:p>
            <a:pPr lvl="1"/>
            <a:r>
              <a:rPr lang="en-US" sz="2000" dirty="0"/>
              <a:t>Information arrival proxies</a:t>
            </a:r>
          </a:p>
          <a:p>
            <a:endParaRPr lang="en-US" sz="2000" dirty="0"/>
          </a:p>
          <a:p>
            <a:r>
              <a:rPr lang="en-US" sz="2000" dirty="0"/>
              <a:t>Informativeness of rating announcements</a:t>
            </a:r>
          </a:p>
          <a:p>
            <a:pPr lvl="1"/>
            <a:endParaRPr lang="en-US" sz="2000" dirty="0"/>
          </a:p>
          <a:p>
            <a:r>
              <a:rPr lang="en-US" sz="2000" dirty="0"/>
              <a:t>How did perceptions of bank risk change during the run?</a:t>
            </a:r>
          </a:p>
          <a:p>
            <a:endParaRPr lang="en-US" sz="2000" dirty="0"/>
          </a:p>
          <a:p>
            <a:r>
              <a:rPr lang="en-US" sz="2000" dirty="0"/>
              <a:t>How did perceptions of bank risk change in 2022?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Conclude</a:t>
            </a:r>
          </a:p>
          <a:p>
            <a:pPr marL="274320" lvl="8"/>
            <a:endParaRPr lang="en-US" sz="2200" dirty="0"/>
          </a:p>
          <a:p>
            <a:pPr marL="3657600" lvl="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23953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none" lIns="0" tIns="64008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Bank Balance Sheet Factor Beta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04812" y="990600"/>
            <a:ext cx="8358187" cy="556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Daily measure of bank risk: BS factor beta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Exclude failed &amp; DG banks from factor construction to avoid mechanical effects </a:t>
            </a:r>
          </a:p>
          <a:p>
            <a:pPr marL="1257300" lvl="2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Failed banks are excluded from all analysis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Sort banks by BS variables in 2022Q4</a:t>
            </a:r>
          </a:p>
          <a:p>
            <a:pPr marL="1257300" lvl="2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UID: uninsured deposits/assets</a:t>
            </a:r>
          </a:p>
          <a:p>
            <a:pPr marL="1257300" lvl="2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HTM+AFS losses/assets</a:t>
            </a:r>
          </a:p>
          <a:p>
            <a:pPr marL="1257300" lvl="2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Cash/assets</a:t>
            </a:r>
          </a:p>
          <a:p>
            <a:pPr marL="1257300" lvl="2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CET1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High-low returns of bank portfolios 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noProof="0" dirty="0">
                <a:solidFill>
                  <a:schemeClr val="tx1">
                    <a:lumMod val="50000"/>
                  </a:schemeClr>
                </a:solidFill>
              </a:rPr>
              <a:t>Consider Call Report submission deadlines (so part of investors’ information set)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0734D-10D5-A7BD-278D-BD5C09845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3810000"/>
            <a:ext cx="8251902" cy="24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0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none" lIns="0" tIns="64008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2"/>
                </a:solidFill>
                <a:latin typeface="Arial"/>
                <a:ea typeface="+mj-ea"/>
                <a:cs typeface="+mj-cs"/>
              </a:rPr>
              <a:t>Cross-section of Information &amp; Bank Risk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04812" y="838200"/>
            <a:ext cx="8358187" cy="556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Use ratings announcements as proxies for information arrival during run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4 groups of banks: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5 banks put on DGW by Moody's on March 14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12 banks DG between April 14 - 21 (including DGW banks)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38 non-DG regional banks: in KRX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23 Stress-tested banks: in 2022 stress tests + in KBW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sz="1600" noProof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All banks other than stress-tested group appeared risky in </a:t>
            </a:r>
            <a:r>
              <a:rPr lang="en-US" dirty="0"/>
              <a:t>2022Q4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Including non-DG regional banks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March: highest UID; April: highest Losses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sz="1600" noProof="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83263-872A-44B0-EA74-98FC184D2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6200"/>
            <a:ext cx="6781800" cy="230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none" lIns="0" tIns="64008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2"/>
                </a:solidFill>
                <a:latin typeface="Arial"/>
                <a:ea typeface="+mj-ea"/>
                <a:cs typeface="+mj-cs"/>
              </a:rPr>
              <a:t>Are Rating Announcements Informative?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04812" y="685800"/>
            <a:ext cx="8358187" cy="773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Are abnormal returns negative on announcement day?</a:t>
            </a: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Calculate abnormal returns from Fama-French 5 factor model (+ regional bank index to account for crisis effects) estimated using 2022 data</a:t>
            </a: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Result: rating announcements are not informative</a:t>
            </a:r>
            <a:endParaRPr lang="en-US" sz="1600" noProof="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FC2FA-0840-64DF-A520-1DFC4A19BAE6}"/>
              </a:ext>
            </a:extLst>
          </p:cNvPr>
          <p:cNvSpPr txBox="1"/>
          <p:nvPr/>
        </p:nvSpPr>
        <p:spPr>
          <a:xfrm>
            <a:off x="1143000" y="2033535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Figure: Cumulated Abnormal Stock Returns in 2023, by Bank Group</a:t>
            </a:r>
          </a:p>
        </p:txBody>
      </p:sp>
      <p:pic>
        <p:nvPicPr>
          <p:cNvPr id="12" name="Picture 1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6FDBC1A-29D2-6145-002B-50794753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340430"/>
            <a:ext cx="7518236" cy="42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7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none" lIns="0" tIns="64008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2"/>
                </a:solidFill>
                <a:latin typeface="Arial"/>
                <a:ea typeface="+mj-ea"/>
                <a:cs typeface="+mj-cs"/>
              </a:rPr>
              <a:t>How did Investors Update Beliefs Following Run?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92906" y="838200"/>
            <a:ext cx="8358187" cy="144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Investors become more sensitive to bank risk after run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But they update beliefs of bank risk only for event banks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sz="1600" noProof="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A line graph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73D26DB8-1360-B5EA-6344-E41A2D8FB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35" y="2296996"/>
            <a:ext cx="7561860" cy="4535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D22DD2-013F-7302-872A-E8D2DF3300E7}"/>
              </a:ext>
            </a:extLst>
          </p:cNvPr>
          <p:cNvSpPr txBox="1"/>
          <p:nvPr/>
        </p:nvSpPr>
        <p:spPr>
          <a:xfrm>
            <a:off x="2743200" y="2286000"/>
            <a:ext cx="4229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Figure: Estimated Betas for Factor = UID</a:t>
            </a:r>
          </a:p>
        </p:txBody>
      </p:sp>
    </p:spTree>
    <p:extLst>
      <p:ext uri="{BB962C8B-B14F-4D97-AF65-F5344CB8AC3E}">
        <p14:creationId xmlns:p14="http://schemas.microsoft.com/office/powerpoint/2010/main" val="33901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none" lIns="0" tIns="64008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2"/>
                </a:solidFill>
                <a:latin typeface="Arial"/>
                <a:ea typeface="+mj-ea"/>
                <a:cs typeface="+mj-cs"/>
              </a:rPr>
              <a:t>Leave One Out Analysis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92906" y="838200"/>
            <a:ext cx="8358187" cy="114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Small number of banks may induce idiosyncratic effects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Leave one event bank out and re-estimate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Results are robust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sz="1600" noProof="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DD3F89-1589-EFEA-1D1B-B63A55AEC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33600"/>
            <a:ext cx="6553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0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wrap="none" lIns="0" tIns="64008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2"/>
                </a:solidFill>
                <a:latin typeface="Arial"/>
                <a:ea typeface="+mj-ea"/>
                <a:cs typeface="+mj-cs"/>
              </a:rPr>
              <a:t>Limited Attention vs Prediction Model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04812" y="838200"/>
            <a:ext cx="8358187" cy="556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Possible explanations: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H1: Investors have limited attention capacity and coordinate on announcements to update their beliefs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H2: Investors have an accurate prediction model and focus on the same set of banks as rating agencies (consistent w uninformative ratings)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Tests: estimate beta for 10 days pre- &amp; post-announcement 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H1: Identify announcement effects on betas of event banks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H2: Beta changes for event + other risky banks precede announcement days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sz="1600" noProof="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defRPr/>
            </a:pPr>
            <a:endParaRPr kumimoji="0" lang="en-US" sz="2000" b="0" i="0" u="none" strike="noStrike" kern="1200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38E4D-C7E4-7D08-AD53-D9B27C769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62" y="3551663"/>
            <a:ext cx="8162693" cy="26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7869"/>
      </p:ext>
    </p:extLst>
  </p:cSld>
  <p:clrMapOvr>
    <a:masterClrMapping/>
  </p:clrMapOvr>
</p:sld>
</file>

<file path=ppt/theme/theme1.xml><?xml version="1.0" encoding="utf-8"?>
<a:theme xmlns:a="http://schemas.openxmlformats.org/drawingml/2006/main" name="beta_template_landscape">
  <a:themeElements>
    <a:clrScheme name="Custom 1">
      <a:dk1>
        <a:srgbClr val="4F5052"/>
      </a:dk1>
      <a:lt1>
        <a:sysClr val="window" lastClr="FFFFFF"/>
      </a:lt1>
      <a:dk2>
        <a:srgbClr val="045B8F"/>
      </a:dk2>
      <a:lt2>
        <a:srgbClr val="986828"/>
      </a:lt2>
      <a:accent1>
        <a:srgbClr val="5A5B5D"/>
      </a:accent1>
      <a:accent2>
        <a:srgbClr val="DCDDD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72829"/>
      </a:hlink>
      <a:folHlink>
        <a:srgbClr val="27282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5892</TotalTime>
  <Words>957</Words>
  <Application>Microsoft Office PowerPoint</Application>
  <PresentationFormat>On-screen Show (4:3)</PresentationFormat>
  <Paragraphs>171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CMR17</vt:lpstr>
      <vt:lpstr>Lucida Grande</vt:lpstr>
      <vt:lpstr>Wingdings</vt:lpstr>
      <vt:lpstr>beta_template_landscape</vt:lpstr>
      <vt:lpstr>Investor Attention to Bank Risk During the Spring 2023 Bank Run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Betas increased for large banks</vt:lpstr>
      <vt:lpstr>PowerPoint Presentation</vt:lpstr>
      <vt:lpstr>Responses of Bank Returns to Information in 2022</vt:lpstr>
      <vt:lpstr>Perceptions of Bank Risk in 2022</vt:lpstr>
      <vt:lpstr>Conclusions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b1wxh01</dc:creator>
  <cp:lastModifiedBy>Sarkar, Asani</cp:lastModifiedBy>
  <cp:revision>1359</cp:revision>
  <dcterms:created xsi:type="dcterms:W3CDTF">2009-10-02T16:10:33Z</dcterms:created>
  <dcterms:modified xsi:type="dcterms:W3CDTF">2024-09-16T16:52:40Z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e6ed3c85-3d5e-4241-9403-a733d19fe8fe</vt:lpwstr>
  </property>
  <property fmtid="{D5CDD505-2E9C-101B-9397-08002B2CF9AE}" pid="3" name="MSIP_Label_b51c2f0d-b3ff-4d77-9838-7b0e82bdd7ab_Enabled">
    <vt:lpwstr>true</vt:lpwstr>
  </property>
  <property fmtid="{D5CDD505-2E9C-101B-9397-08002B2CF9AE}" pid="4" name="MSIP_Label_b51c2f0d-b3ff-4d77-9838-7b0e82bdd7ab_SetDate">
    <vt:lpwstr>2022-06-14T22:47:55Z</vt:lpwstr>
  </property>
  <property fmtid="{D5CDD505-2E9C-101B-9397-08002B2CF9AE}" pid="5" name="MSIP_Label_b51c2f0d-b3ff-4d77-9838-7b0e82bdd7ab_Method">
    <vt:lpwstr>Privileged</vt:lpwstr>
  </property>
  <property fmtid="{D5CDD505-2E9C-101B-9397-08002B2CF9AE}" pid="6" name="MSIP_Label_b51c2f0d-b3ff-4d77-9838-7b0e82bdd7ab_Name">
    <vt:lpwstr>b51c2f0d-b3ff-4d77-9838-7b0e82bdd7ab</vt:lpwstr>
  </property>
  <property fmtid="{D5CDD505-2E9C-101B-9397-08002B2CF9AE}" pid="7" name="MSIP_Label_b51c2f0d-b3ff-4d77-9838-7b0e82bdd7ab_SiteId">
    <vt:lpwstr>b397c653-5b19-463f-b9fc-af658ded9128</vt:lpwstr>
  </property>
  <property fmtid="{D5CDD505-2E9C-101B-9397-08002B2CF9AE}" pid="8" name="MSIP_Label_b51c2f0d-b3ff-4d77-9838-7b0e82bdd7ab_ActionId">
    <vt:lpwstr>19457a3c-b3b3-4d58-89df-4f0e5c6b99e7</vt:lpwstr>
  </property>
  <property fmtid="{D5CDD505-2E9C-101B-9397-08002B2CF9AE}" pid="9" name="MSIP_Label_b51c2f0d-b3ff-4d77-9838-7b0e82bdd7ab_ContentBits">
    <vt:lpwstr>1</vt:lpwstr>
  </property>
</Properties>
</file>